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1" r:id="rId94"/>
    <p:sldId id="354" r:id="rId95"/>
    <p:sldId id="355" r:id="rId96"/>
    <p:sldId id="356" r:id="rId97"/>
    <p:sldId id="357" r:id="rId98"/>
    <p:sldId id="358" r:id="rId99"/>
    <p:sldId id="359" r:id="rId100"/>
    <p:sldId id="361" r:id="rId101"/>
    <p:sldId id="362" r:id="rId102"/>
    <p:sldId id="364" r:id="rId103"/>
    <p:sldId id="365" r:id="rId104"/>
    <p:sldId id="366" r:id="rId105"/>
    <p:sldId id="367" r:id="rId106"/>
    <p:sldId id="368" r:id="rId107"/>
    <p:sldId id="369" r:id="rId108"/>
    <p:sldId id="370" r:id="rId109"/>
    <p:sldId id="373" r:id="rId110"/>
    <p:sldId id="374" r:id="rId11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4E6"/>
          </a:solidFill>
        </a:fill>
      </a:tcStyle>
    </a:wholeTbl>
    <a:band2H>
      <a:tcTxStyle/>
      <a:tcStyle>
        <a:tcBdr/>
        <a:fill>
          <a:solidFill>
            <a:srgbClr val="E7EB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D1"/>
          </a:solidFill>
        </a:fill>
      </a:tcStyle>
    </a:wholeTbl>
    <a:band2H>
      <a:tcTxStyle/>
      <a:tcStyle>
        <a:tcBdr/>
        <a:fill>
          <a:solidFill>
            <a:srgbClr val="FFF5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1" d="100"/>
          <a:sy n="111" d="100"/>
        </p:scale>
        <p:origin x="-816"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1143000" y="685800"/>
            <a:ext cx="4572000" cy="3429000"/>
          </a:xfrm>
          <a:prstGeom prst="rect">
            <a:avLst/>
          </a:prstGeom>
        </p:spPr>
        <p:txBody>
          <a:bodyPr/>
          <a:lstStyle/>
          <a:p>
            <a:endParaRPr/>
          </a:p>
        </p:txBody>
      </p:sp>
      <p:sp>
        <p:nvSpPr>
          <p:cNvPr id="223" name="Shape 22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98741495"/>
      </p:ext>
    </p:extLst>
  </p:cSld>
  <p:clrMap bg1="lt1" tx1="dk1" bg2="lt2" tx2="dk2" accent1="accent1" accent2="accent2" accent3="accent3" accent4="accent4" accent5="accent5" accent6="accent6" hlink="hlink" folHlink="folHlink"/>
  <p:notesStyle>
    <a:lvl1pPr latinLnBrk="0">
      <a:defRPr sz="1600">
        <a:latin typeface="+mj-lt"/>
        <a:ea typeface="+mj-ea"/>
        <a:cs typeface="+mj-cs"/>
        <a:sym typeface="Arial"/>
      </a:defRPr>
    </a:lvl1pPr>
    <a:lvl2pPr indent="228600" latinLnBrk="0">
      <a:defRPr sz="1600">
        <a:latin typeface="+mj-lt"/>
        <a:ea typeface="+mj-ea"/>
        <a:cs typeface="+mj-cs"/>
        <a:sym typeface="Arial"/>
      </a:defRPr>
    </a:lvl2pPr>
    <a:lvl3pPr indent="457200" latinLnBrk="0">
      <a:defRPr sz="1600">
        <a:latin typeface="+mj-lt"/>
        <a:ea typeface="+mj-ea"/>
        <a:cs typeface="+mj-cs"/>
        <a:sym typeface="Arial"/>
      </a:defRPr>
    </a:lvl3pPr>
    <a:lvl4pPr indent="685800" latinLnBrk="0">
      <a:defRPr sz="1600">
        <a:latin typeface="+mj-lt"/>
        <a:ea typeface="+mj-ea"/>
        <a:cs typeface="+mj-cs"/>
        <a:sym typeface="Arial"/>
      </a:defRPr>
    </a:lvl4pPr>
    <a:lvl5pPr indent="914400" latinLnBrk="0">
      <a:defRPr sz="1600">
        <a:latin typeface="+mj-lt"/>
        <a:ea typeface="+mj-ea"/>
        <a:cs typeface="+mj-cs"/>
        <a:sym typeface="Arial"/>
      </a:defRPr>
    </a:lvl5pPr>
    <a:lvl6pPr indent="1143000" latinLnBrk="0">
      <a:defRPr sz="1600">
        <a:latin typeface="+mj-lt"/>
        <a:ea typeface="+mj-ea"/>
        <a:cs typeface="+mj-cs"/>
        <a:sym typeface="Arial"/>
      </a:defRPr>
    </a:lvl6pPr>
    <a:lvl7pPr indent="1371600" latinLnBrk="0">
      <a:defRPr sz="1600">
        <a:latin typeface="+mj-lt"/>
        <a:ea typeface="+mj-ea"/>
        <a:cs typeface="+mj-cs"/>
        <a:sym typeface="Arial"/>
      </a:defRPr>
    </a:lvl7pPr>
    <a:lvl8pPr indent="1600200" latinLnBrk="0">
      <a:defRPr sz="1600">
        <a:latin typeface="+mj-lt"/>
        <a:ea typeface="+mj-ea"/>
        <a:cs typeface="+mj-cs"/>
        <a:sym typeface="Arial"/>
      </a:defRPr>
    </a:lvl8pPr>
    <a:lvl9pPr indent="1828800" latinLnBrk="0">
      <a:defRPr sz="16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s://github.com/spring-projects/spring-boo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s://mvnrepository.com/"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github.com/spring-projects/spring-boot/tree/v1.5.9.RELEASE/spring-boot-actuator/src/main/java/org/springframework/boot/actuate/health/HealthIndicator.java"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 Id="rId3" Type="http://schemas.openxmlformats.org/officeDocument/2006/relationships/hyperlink" Target="https://github.com/spring-projects/spring-boot"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Learn more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pPr>
              <a:defRPr>
                <a:latin typeface="Calibri"/>
                <a:ea typeface="Calibri"/>
                <a:cs typeface="Calibri"/>
                <a:sym typeface="Calibri"/>
              </a:defRPr>
            </a:pPr>
            <a:r>
              <a:t>12 factor apps</a:t>
            </a:r>
          </a:p>
          <a:p>
            <a:pPr>
              <a:defRPr>
                <a:latin typeface="Calibri"/>
                <a:ea typeface="Calibri"/>
                <a:cs typeface="Calibri"/>
                <a:sym typeface="Calibri"/>
              </a:defRPr>
            </a:pPr>
            <a:endParaRPr/>
          </a:p>
          <a:p>
            <a:pPr>
              <a:defRPr>
                <a:latin typeface="Calibri"/>
                <a:ea typeface="Calibri"/>
                <a:cs typeface="Calibri"/>
                <a:sym typeface="Calibri"/>
              </a:defRPr>
            </a:pPr>
            <a:r>
              <a:t>https://12factor.net/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0" name="Shape 5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4" name="Shape 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talk track on this is not only about Spring Cloud integrations, but other integrations with Pivotal software, such as PCF, PCC, etc.</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resources</a:t>
            </a:r>
          </a:p>
        </p:txBody>
      </p:sp>
      <p:sp>
        <p:nvSpPr>
          <p:cNvPr id="428" name="Shape 4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pPr>
              <a:defRPr>
                <a:latin typeface="Calibri"/>
                <a:ea typeface="Calibri"/>
                <a:cs typeface="Calibri"/>
                <a:sym typeface="Calibri"/>
              </a:defRPr>
            </a:pPr>
            <a:r>
              <a:t>Maturity model.</a:t>
            </a:r>
          </a:p>
          <a:p>
            <a:pPr>
              <a:defRPr>
                <a:latin typeface="Calibri"/>
                <a:ea typeface="Calibri"/>
                <a:cs typeface="Calibri"/>
                <a:sym typeface="Calibri"/>
              </a:defRPr>
            </a:pPr>
            <a:endParaRPr/>
          </a:p>
          <a:p>
            <a:pPr>
              <a:defRPr>
                <a:latin typeface="Calibri"/>
                <a:ea typeface="Calibri"/>
                <a:cs typeface="Calibri"/>
                <a:sym typeface="Calibri"/>
              </a:defRPr>
            </a:pPr>
            <a:r>
              <a:t>Typically infrastructure independent, automated scaling, loosely coupled, in DevOps orgs, modern security approach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What makes up a platform? What exactly is Cloud Foundry?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Pivotal Cloud Foundry is Infrastructure agnostic multi-cloud platform. PCF can run on public cloud, whether its GCP, AWS or Azure. It can run on Openstack as well as on Prem on VMware. So the platform experience for the Operators is same across the cloud providers.</a:t>
            </a:r>
          </a:p>
          <a:p>
            <a:r>
              <a:t>This is made possible by BOSH. It acts as a glue between Infrastructure and the Platform. BOSH interacts with Infrastructure using CPI (which is Cloud Provider Interface) thus provides abstraction from different cloud provider specific APIs.</a:t>
            </a:r>
          </a:p>
          <a:p>
            <a:r>
              <a:t>BOSH is an open source tool for release engineering, deployment and lifecycle management of large scale distributed services. </a:t>
            </a:r>
          </a:p>
          <a:p>
            <a:r>
              <a:t>From security point of view, BOSH enables to continuously update platforms to limit impact of threats. We apply the 3Rs of security. Repair CVEs, Repave bad nodes with last good state quickly, and constantly rotate credentials hence reducing the shelf life. You can use concourse pipelines to pull CVEs and Product Patches from Pivotal Network and Apply on the platform, without any down time. It has embedded OS for both Windows and Linux. It also integrates with NSX-T, to provide Software Defined Networking</a:t>
            </a:r>
          </a:p>
          <a:p>
            <a:r>
              <a:t>On top of BOSH sits these 3 Platform Offerings and a 4th one on it’s way (I’ll touch on 4th one in a little bit).</a:t>
            </a:r>
          </a:p>
          <a:p>
            <a:r>
              <a:t>First is PAS, which is PaaS offering. It is for running modern cloud native applications. Next is PKS which is CaaS offering, This is GKE compatible Kubernetes. We recommend to use PKS for running packaged software (like ES or Spark) or legacy apps which does not justify investment of modernization but you still would like to leverage the infrastructure elastic capabilities. And then we have Marketplace where we offer curated services which can be made available to your apps very easily  - Database as a Service (like mysql), Data grip as a service (like Redis), Messaging as a Service (like Rabbit) as well as several partner services. This is achieved using Open Service Broker API and also enables platform to integrate seamlessly with Public Cloud or your custom managed services. You will see later in demo and workshop when we use Azure services on PCF.</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pPr>
              <a:defRPr>
                <a:latin typeface="Calibri"/>
                <a:ea typeface="Calibri"/>
                <a:cs typeface="Calibri"/>
                <a:sym typeface="Calibri"/>
              </a:defRPr>
            </a:pPr>
            <a:endParaRPr/>
          </a:p>
          <a:p>
            <a:pPr>
              <a:defRPr>
                <a:latin typeface="Calibri"/>
                <a:ea typeface="Calibri"/>
                <a:cs typeface="Calibri"/>
                <a:sym typeface="Calibri"/>
              </a:defRPr>
            </a:pPr>
            <a:r>
              <a:t>The router routes incoming traffic to the appropriate component. It interrogates BBS (Bulletin Board System) to keep it’s routing table updated about where an app is running.</a:t>
            </a:r>
          </a:p>
          <a:p>
            <a:pPr>
              <a:defRPr>
                <a:latin typeface="Calibri"/>
                <a:ea typeface="Calibri"/>
                <a:cs typeface="Calibri"/>
                <a:sym typeface="Calibri"/>
              </a:defRPr>
            </a:pPr>
            <a:r>
              <a:t>The UAA(User Account &amp; Auth) and Login Server work together to provide identity management - static login, SSO, SAML, AD</a:t>
            </a:r>
          </a:p>
          <a:p>
            <a:pPr>
              <a:defRPr>
                <a:latin typeface="Calibri"/>
                <a:ea typeface="Calibri"/>
                <a:cs typeface="Calibri"/>
                <a:sym typeface="Calibri"/>
              </a:defRPr>
            </a:pPr>
            <a:r>
              <a:t>The Cloud Controller (CC) directs the deployment of applications. To push an app to Cloud Foundry, you target the Cloud Controller</a:t>
            </a:r>
          </a:p>
          <a:p>
            <a:pPr>
              <a:defRPr>
                <a:latin typeface="Calibri"/>
                <a:ea typeface="Calibri"/>
                <a:cs typeface="Calibri"/>
                <a:sym typeface="Calibri"/>
              </a:defRPr>
            </a:pPr>
            <a:r>
              <a:t>CC Bridge is the integrator between Diego and CC. It has components which helps stage an app deployment, monitors actual and desired no of instances, provides info about the app back to CC.</a:t>
            </a:r>
          </a:p>
          <a:p>
            <a:pPr>
              <a:defRPr>
                <a:latin typeface="Calibri"/>
                <a:ea typeface="Calibri"/>
                <a:cs typeface="Calibri"/>
                <a:sym typeface="Calibri"/>
              </a:defRPr>
            </a:pPr>
            <a:r>
              <a:t>Diego is the Brain - the container management system. </a:t>
            </a:r>
          </a:p>
          <a:p>
            <a:pPr>
              <a:defRPr>
                <a:latin typeface="Calibri"/>
                <a:ea typeface="Calibri"/>
                <a:cs typeface="Calibri"/>
                <a:sym typeface="Calibri"/>
              </a:defRPr>
            </a:pPr>
            <a:r>
              <a:t>When you push an app to Cloud Foundry</a:t>
            </a:r>
          </a:p>
          <a:p>
            <a:pPr>
              <a:defRPr>
                <a:latin typeface="Calibri"/>
                <a:ea typeface="Calibri"/>
                <a:cs typeface="Calibri"/>
                <a:sym typeface="Calibri"/>
              </a:defRPr>
            </a:pPr>
            <a:r>
              <a:t>The Cloud Controller sends a request to the BBS API.</a:t>
            </a:r>
          </a:p>
          <a:p>
            <a:pPr>
              <a:defRPr>
                <a:latin typeface="Calibri"/>
                <a:ea typeface="Calibri"/>
                <a:cs typeface="Calibri"/>
                <a:sym typeface="Calibri"/>
              </a:defRPr>
            </a:pPr>
            <a:r>
              <a:t>The BBS contacts the Auctioneer to create an Auction based on the desired resources for that App. The Rep accepts the Auction request.</a:t>
            </a:r>
          </a:p>
          <a:p>
            <a:pPr>
              <a:defRPr>
                <a:latin typeface="Calibri"/>
                <a:ea typeface="Calibri"/>
                <a:cs typeface="Calibri"/>
                <a:sym typeface="Calibri"/>
              </a:defRPr>
            </a:pPr>
            <a:r>
              <a:t>The Rep creates a Garden container and executor executes the work encoded for the App. This work is encoded as a generic, platform-independent recipe of composable actions.</a:t>
            </a:r>
          </a:p>
          <a:p>
            <a:pPr>
              <a:defRPr>
                <a:latin typeface="Calibri"/>
                <a:ea typeface="Calibri"/>
                <a:cs typeface="Calibri"/>
                <a:sym typeface="Calibri"/>
              </a:defRPr>
            </a:pPr>
            <a:r>
              <a:t>Diego sends real-time streaming logs to the Loggregator system and metrics to metrics system. This is hooked to PCF Metrics dashboard and can also be hooked to external aggregators like spunk via Firehose (which is a web socket endpoint). Diego also registers its running instances with the Gorouter (dynamic router) to route external web traffic to them.</a:t>
            </a:r>
          </a:p>
          <a:p>
            <a:pPr>
              <a:defRPr>
                <a:latin typeface="Calibri"/>
                <a:ea typeface="Calibri"/>
                <a:cs typeface="Calibri"/>
                <a:sym typeface="Calibri"/>
              </a:defRPr>
            </a:pPr>
            <a:r>
              <a:t>Diego interacts using an open source messaging system called as NATS which is written in GO.</a:t>
            </a:r>
          </a:p>
          <a:p>
            <a:pPr>
              <a:defRPr>
                <a:latin typeface="Calibri"/>
                <a:ea typeface="Calibri"/>
                <a:cs typeface="Calibri"/>
                <a:sym typeface="Calibri"/>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t>As I was saying earlier, later this year we will be launching Pivotal Function Service is FaaS offering. It is based on an Open source project RIFF. RIFF IS FOR FUNCTIONS. It’s a polygon FaaS project. You can use Java, .Net, Pythin, Ruby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pPr>
              <a:defRPr>
                <a:latin typeface="Calibri"/>
                <a:ea typeface="Calibri"/>
                <a:cs typeface="Calibri"/>
                <a:sym typeface="Calibri"/>
              </a:defRPr>
            </a:pPr>
            <a:r>
              <a:t>Now scale your app. I’ll wait.</a:t>
            </a:r>
          </a:p>
          <a:p>
            <a:pPr>
              <a:defRPr>
                <a:latin typeface="Calibri"/>
                <a:ea typeface="Calibri"/>
                <a:cs typeface="Calibri"/>
                <a:sym typeface="Calibri"/>
              </a:defRPr>
            </a:pPr>
            <a:endParaRPr/>
          </a:p>
          <a:p>
            <a:pPr>
              <a:defRPr>
                <a:latin typeface="Calibri"/>
                <a:ea typeface="Calibri"/>
                <a:cs typeface="Calibri"/>
                <a:sym typeface="Calibri"/>
              </a:defRPr>
            </a:pPr>
            <a:r>
              <a:t>Go get another VM, figure out if it has what you need, duplicate your web server configs, update the LB, open up firewalls. Will you EVER scale down?</a:t>
            </a:r>
          </a:p>
          <a:p>
            <a:pPr>
              <a:defRPr>
                <a:latin typeface="Calibri"/>
                <a:ea typeface="Calibri"/>
                <a:cs typeface="Calibri"/>
                <a:sym typeface="Calibri"/>
              </a:defRPr>
            </a:pPr>
            <a:endParaRPr/>
          </a:p>
          <a:p>
            <a:pPr>
              <a:defRPr>
                <a:latin typeface="Calibri"/>
                <a:ea typeface="Calibri"/>
                <a:cs typeface="Calibri"/>
                <a:sym typeface="Calibri"/>
              </a:defRPr>
            </a:pPr>
            <a:r>
              <a:t>Still have to go package your code into an MSI, performing rolling upgrades, get code onto machines, run scripts,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prstGeom prst="rect">
            <a:avLst/>
          </a:prstGeom>
        </p:spPr>
        <p:txBody>
          <a:bodyPr/>
          <a:lstStyle/>
          <a:p>
            <a:endParaRPr/>
          </a:p>
        </p:txBody>
      </p:sp>
      <p:sp>
        <p:nvSpPr>
          <p:cNvPr id="750" name="Shape 750"/>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Cf push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r>
              <a:t>Buildpacks provide framework and runtime support for apps. Buildpacks are language aware and typically examine your apps to determine what dependencies to download and how to configure the apps to communicate with bound services. When you push an app, Cloud Foundry automatically detects an appropriate buildpack for it. This buildpack is used to compile or prepare your app for launch.</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noRot="1" noChangeAspect="1"/>
          </p:cNvSpPr>
          <p:nvPr>
            <p:ph type="sldImg"/>
          </p:nvPr>
        </p:nvSpPr>
        <p:spPr>
          <a:prstGeom prst="rect">
            <a:avLst/>
          </a:prstGeom>
        </p:spPr>
        <p:txBody>
          <a:bodyPr/>
          <a:lstStyle/>
          <a:p>
            <a:endParaRPr/>
          </a:p>
        </p:txBody>
      </p:sp>
      <p:sp>
        <p:nvSpPr>
          <p:cNvPr id="759" name="Shape 759"/>
          <p:cNvSpPr>
            <a:spLocks noGrp="1"/>
          </p:cNvSpPr>
          <p:nvPr>
            <p:ph type="body" sz="quarter" idx="1"/>
          </p:nvPr>
        </p:nvSpPr>
        <p:spPr>
          <a:prstGeom prst="rect">
            <a:avLst/>
          </a:prstGeom>
        </p:spPr>
        <p:txBody>
          <a:bodyPr/>
          <a:lstStyle>
            <a:lvl1pPr>
              <a:defRPr sz="1500">
                <a:latin typeface="Calibri"/>
                <a:ea typeface="Calibri"/>
                <a:cs typeface="Calibri"/>
                <a:sym typeface="Calibri"/>
              </a:defRPr>
            </a:lvl1pPr>
          </a:lstStyle>
          <a:p>
            <a:r>
              <a:t>Here’s the difference between experience of Deploying code to PAS in comparison to deploying containers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speaker intros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endParaRPr/>
          </a:p>
          <a:p>
            <a:r>
              <a:t>When staging complete the output consists of metadata from the buildpack and a droplet, which is an archive of files that should be layered on top of the Root Filesystem.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The running application container contains the </a:t>
            </a:r>
            <a:r>
              <a:t>Root Filesystem</a:t>
            </a:r>
            <a:r>
              <a:rPr b="0"/>
              <a:t> and a copy of the application droplet.</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Shape 858"/>
          <p:cNvSpPr>
            <a:spLocks noGrp="1" noRot="1" noChangeAspect="1"/>
          </p:cNvSpPr>
          <p:nvPr>
            <p:ph type="sldImg"/>
          </p:nvPr>
        </p:nvSpPr>
        <p:spPr>
          <a:prstGeom prst="rect">
            <a:avLst/>
          </a:prstGeom>
        </p:spPr>
        <p:txBody>
          <a:bodyPr/>
          <a:lstStyle/>
          <a:p>
            <a:endParaRPr/>
          </a:p>
        </p:txBody>
      </p:sp>
      <p:sp>
        <p:nvSpPr>
          <p:cNvPr id="859" name="Shape 859"/>
          <p:cNvSpPr>
            <a:spLocks noGrp="1"/>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endParaRPr/>
          </a:p>
          <a:p>
            <a:r>
              <a:t>After the metadata arrives,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Garden will download and cache the Docker image layers.  It will then mount these layers into the Container file system.  Some of the code that Garden uses for this process is shared code that is also used with Docker/OpenShift.  Note that Garden will </a:t>
            </a:r>
            <a:r>
              <a:rPr b="0" i="1"/>
              <a:t>only</a:t>
            </a:r>
            <a:r>
              <a:rPr b="0"/>
              <a:t> download layers that have not been cached.</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hape 863"/>
          <p:cNvSpPr>
            <a:spLocks noGrp="1" noRot="1" noChangeAspect="1"/>
          </p:cNvSpPr>
          <p:nvPr>
            <p:ph type="sldImg"/>
          </p:nvPr>
        </p:nvSpPr>
        <p:spPr>
          <a:prstGeom prst="rect">
            <a:avLst/>
          </a:prstGeom>
        </p:spPr>
        <p:txBody>
          <a:bodyPr/>
          <a:lstStyle/>
          <a:p>
            <a:endParaRPr/>
          </a:p>
        </p:txBody>
      </p:sp>
      <p:sp>
        <p:nvSpPr>
          <p:cNvPr id="864" name="Shape 864"/>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How Cloud Foundry supports containers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Shape 869"/>
          <p:cNvSpPr>
            <a:spLocks noGrp="1" noRot="1" noChangeAspect="1"/>
          </p:cNvSpPr>
          <p:nvPr>
            <p:ph type="sldImg"/>
          </p:nvPr>
        </p:nvSpPr>
        <p:spPr>
          <a:prstGeom prst="rect">
            <a:avLst/>
          </a:prstGeom>
        </p:spPr>
        <p:txBody>
          <a:bodyPr/>
          <a:lstStyle/>
          <a:p>
            <a:endParaRPr/>
          </a:p>
        </p:txBody>
      </p:sp>
      <p:sp>
        <p:nvSpPr>
          <p:cNvPr id="870" name="Shape 870"/>
          <p:cNvSpPr>
            <a:spLocks noGrp="1"/>
          </p:cNvSpPr>
          <p:nvPr>
            <p:ph type="body" sz="quarter" idx="1"/>
          </p:nvPr>
        </p:nvSpPr>
        <p:spPr>
          <a:prstGeom prst="rect">
            <a:avLst/>
          </a:prstGeom>
        </p:spPr>
        <p:txBody>
          <a:bodyPr/>
          <a:lstStyle/>
          <a:p>
            <a:r>
              <a:t>As we talked that you can cf push your app and run and let PCF detect the app and run it with appropriate build pack and config. You can also provide a manifest file where you can instruct PCF to deploy the app as per your requirements.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Shape 875"/>
          <p:cNvSpPr>
            <a:spLocks noGrp="1" noRot="1" noChangeAspect="1"/>
          </p:cNvSpPr>
          <p:nvPr>
            <p:ph type="sldImg"/>
          </p:nvPr>
        </p:nvSpPr>
        <p:spPr>
          <a:prstGeom prst="rect">
            <a:avLst/>
          </a:prstGeom>
        </p:spPr>
        <p:txBody>
          <a:bodyPr/>
          <a:lstStyle/>
          <a:p>
            <a:endParaRPr/>
          </a:p>
        </p:txBody>
      </p:sp>
      <p:sp>
        <p:nvSpPr>
          <p:cNvPr id="876" name="Shape 876"/>
          <p:cNvSpPr>
            <a:spLocks noGrp="1"/>
          </p:cNvSpPr>
          <p:nvPr>
            <p:ph type="body" sz="quarter" idx="1"/>
          </p:nvPr>
        </p:nvSpPr>
        <p:spPr>
          <a:prstGeom prst="rect">
            <a:avLst/>
          </a:prstGeom>
        </p:spPr>
        <p:txBody>
          <a:bodyPr/>
          <a:lstStyle/>
          <a:p>
            <a:pPr>
              <a:defRPr>
                <a:latin typeface="Calibri"/>
                <a:ea typeface="Calibri"/>
                <a:cs typeface="Calibri"/>
                <a:sym typeface="Calibri"/>
              </a:defRPr>
            </a:pPr>
            <a:r>
              <a:t>Before we get into demo, here is the recap about PCF. </a:t>
            </a:r>
          </a:p>
          <a:p>
            <a:pPr>
              <a:defRPr>
                <a:latin typeface="Calibri"/>
                <a:ea typeface="Calibri"/>
                <a:cs typeface="Calibri"/>
                <a:sym typeface="Calibri"/>
              </a:defRPr>
            </a:pPr>
            <a:r>
              <a:t>4 layers – app (container), process, VM, rack or data center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Welcome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Cora Iberkleid: 3.5 years at Pivotal - prior experience with application architecture, design and implementation, SOA.</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Pivotal: Specialize in enabling Agile software development processes in organizations like yours and we build products and offer services to help this. We are the main contributor (in terms of commits) to Cloud Foundry and Concourse. We also employ the Spring, RabbitMQ, Gemfire and Greenplum teams amongst others. </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We’ve been working with several teams in JPMC. We’re hoping to share our knowledge with you to help you get the most from the platform</a:t>
            </a:r>
            <a:endParaRPr sz="1100" b="0" i="0" u="none" strike="noStrike" cap="none">
              <a:solidFill>
                <a:schemeClr val="dk1"/>
              </a:solidFill>
              <a:latin typeface="Arial"/>
              <a:ea typeface="Arial"/>
              <a:cs typeface="Arial"/>
              <a:sym typeface="Arial"/>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agenda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Shape 14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GB" sz="1200" b="0" i="0" u="none" strike="noStrike" cap="none">
                <a:solidFill>
                  <a:schemeClr val="dk1"/>
                </a:solidFill>
                <a:latin typeface="Calibri"/>
                <a:ea typeface="Calibri"/>
                <a:cs typeface="Calibri"/>
                <a:sym typeface="Calibri"/>
              </a:rPr>
              <a:t>In this session we want to show the value of cna, establish a common vocabulary, and get you started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44" name="Shape 144"/>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11150" marR="0" lvl="0"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Environment “plumbing” related tasks are cumbersome and error-prone</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Complex app server setup &amp; management</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Developers exposed to / limited by app server concerns</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Ticket-heavy communication process between dev and ops</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Managing shared libraries and configuration across environments is complex and brittle</a:t>
            </a:r>
            <a:endParaRPr/>
          </a:p>
          <a:p>
            <a:pPr marL="311150" marR="0" lvl="0"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Dependency management within an application (aka “Classpath Hell”)</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Compiling the list of necessary dependencies is time-consuming</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Resolving missing classpath problems is trial-and-error</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The result is often brittle and requires fine-tuning to resolve version conflicts</a:t>
            </a:r>
            <a:endParaRPr/>
          </a:p>
          <a:p>
            <a:pPr marL="311150" marR="0" lvl="0"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Dependency management across environments (aka “Environment Drift”)</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Shared libraries vary from environment to environment, creating conflicts and failures as applications are promoted downstream</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Errors occur in one environment but not another, difficult to predict and  troubleshoot</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Manual/ticket-based process to request shared library configuration add delays</a:t>
            </a:r>
            <a:endParaRPr/>
          </a:p>
          <a:p>
            <a:pPr marL="311150" marR="0" lvl="0"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App Server setup &amp; management is manual, cumbersome, and slow</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Installing and configuring an app server cluster is non-trivial</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Horizontal scaling is limited to the size of the cluster and to the speed with which the cluster is updated</a:t>
            </a:r>
            <a:endParaRPr/>
          </a:p>
          <a:p>
            <a:pPr marL="311150" marR="0" lvl="0" indent="-171450" algn="l" rtl="0">
              <a:lnSpc>
                <a:spcPct val="100000"/>
              </a:lnSpc>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Boilerplate code is time-consuming and non-standardized across apps and dev teams</a:t>
            </a:r>
            <a:endParaRPr/>
          </a:p>
          <a:p>
            <a:pPr marL="768350" marR="0" lvl="1" indent="-171450" algn="l" rtl="0">
              <a:lnSpc>
                <a:spcPct val="100000"/>
              </a:lnSpc>
              <a:spcBef>
                <a:spcPts val="1500"/>
              </a:spcBef>
              <a:spcAft>
                <a:spcPts val="0"/>
              </a:spcAft>
              <a:buClr>
                <a:srgbClr val="24292E"/>
              </a:buClr>
              <a:buSzPts val="1400"/>
              <a:buFont typeface="Arial"/>
              <a:buChar char="•"/>
            </a:pPr>
            <a:r>
              <a:rPr lang="en-GB" sz="1000" b="0" i="0" u="none" strike="noStrike" cap="none">
                <a:solidFill>
                  <a:schemeClr val="dk1"/>
                </a:solidFill>
                <a:latin typeface="Arial"/>
                <a:ea typeface="Arial"/>
                <a:cs typeface="Arial"/>
                <a:sym typeface="Arial"/>
              </a:rPr>
              <a:t>For example, every application that accesses a relational database with </a:t>
            </a:r>
            <a:r>
              <a:rPr lang="en-GB" sz="1000" b="0" i="0" u="none" strike="noStrike" cap="none">
                <a:solidFill>
                  <a:schemeClr val="dk1"/>
                </a:solidFill>
                <a:latin typeface="Courier"/>
                <a:ea typeface="Courier"/>
                <a:cs typeface="Courier"/>
                <a:sym typeface="Courier"/>
              </a:rPr>
              <a:t>JDBC</a:t>
            </a:r>
            <a:r>
              <a:rPr lang="en-GB" sz="1000" b="0" i="0" u="none" strike="noStrike" cap="none">
                <a:solidFill>
                  <a:schemeClr val="dk1"/>
                </a:solidFill>
                <a:latin typeface="Arial"/>
                <a:ea typeface="Arial"/>
                <a:cs typeface="Arial"/>
                <a:sym typeface="Arial"/>
              </a:rPr>
              <a:t> needs to configure a </a:t>
            </a:r>
            <a:r>
              <a:rPr lang="en-GB" sz="1000" b="0" i="0" u="none" strike="noStrike" cap="none">
                <a:solidFill>
                  <a:schemeClr val="dk1"/>
                </a:solidFill>
                <a:latin typeface="Courier"/>
                <a:ea typeface="Courier"/>
                <a:cs typeface="Courier"/>
                <a:sym typeface="Courier"/>
              </a:rPr>
              <a:t>JdbcTemplate</a:t>
            </a:r>
            <a:r>
              <a:rPr lang="en-GB" sz="1000" b="0" i="0" u="none" strike="noStrike" cap="none">
                <a:solidFill>
                  <a:schemeClr val="dk1"/>
                </a:solidFill>
                <a:latin typeface="Arial"/>
                <a:ea typeface="Arial"/>
                <a:cs typeface="Arial"/>
                <a:sym typeface="Arial"/>
              </a:rPr>
              <a:t> and </a:t>
            </a:r>
            <a:r>
              <a:rPr lang="en-GB" sz="1000" b="0" i="0" u="none" strike="noStrike" cap="none">
                <a:solidFill>
                  <a:schemeClr val="dk1"/>
                </a:solidFill>
                <a:latin typeface="Courier"/>
                <a:ea typeface="Courier"/>
                <a:cs typeface="Courier"/>
                <a:sym typeface="Courier"/>
              </a:rPr>
              <a:t>DataSource</a:t>
            </a:r>
            <a:endParaRPr sz="1000" b="0" i="0" u="none" strike="noStrike" cap="none">
              <a:solidFill>
                <a:srgbClr val="24292E"/>
              </a:solidFill>
              <a:latin typeface="Arial"/>
              <a:ea typeface="Arial"/>
              <a:cs typeface="Arial"/>
              <a:sym typeface="Arial"/>
            </a:endParaRPr>
          </a:p>
          <a:p>
            <a:pPr marL="311150" marR="0" lvl="0" indent="-171450" algn="l" rtl="0">
              <a:spcBef>
                <a:spcPts val="1500"/>
              </a:spcBef>
              <a:spcAft>
                <a:spcPts val="0"/>
              </a:spcAft>
              <a:buClr>
                <a:srgbClr val="24292E"/>
              </a:buClr>
              <a:buSzPts val="1400"/>
              <a:buFont typeface="Arial"/>
              <a:buChar char="•"/>
            </a:pPr>
            <a:r>
              <a:rPr lang="en-GB" sz="1200" b="0" i="0" u="none" strike="noStrike" cap="none">
                <a:solidFill>
                  <a:srgbClr val="24292E"/>
                </a:solidFill>
                <a:latin typeface="Arial"/>
                <a:ea typeface="Arial"/>
                <a:cs typeface="Arial"/>
                <a:sym typeface="Arial"/>
              </a:rPr>
              <a:t>Non-functional application requirements reduce productivity and lack standardization/flexibility</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Dependency management within an application is time-consuming and brittle</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Boilerplate code is time-consuming and non-standardized across apps and across development teams</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Modularized code (SOA) often deployed as a monolith (single .ear) and/or tightly coupled with ESB</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Ensuring production-grade features is non-trivial</a:t>
            </a:r>
            <a:endParaRPr/>
          </a:p>
          <a:p>
            <a:pPr marL="311150" marR="0" lvl="0" indent="-171450" algn="l" rtl="0">
              <a:spcBef>
                <a:spcPts val="1500"/>
              </a:spcBef>
              <a:spcAft>
                <a:spcPts val="0"/>
              </a:spcAft>
              <a:buClr>
                <a:srgbClr val="24292E"/>
              </a:buClr>
              <a:buSzPts val="1400"/>
              <a:buFont typeface="Arial"/>
              <a:buChar char="•"/>
            </a:pPr>
            <a:r>
              <a:rPr lang="en-GB" sz="1200" b="0" i="0" u="none" strike="noStrike" cap="none">
                <a:solidFill>
                  <a:srgbClr val="24292E"/>
                </a:solidFill>
                <a:latin typeface="Arial"/>
                <a:ea typeface="Arial"/>
                <a:cs typeface="Arial"/>
                <a:sym typeface="Arial"/>
              </a:rPr>
              <a:t>Non-Boot Spring: mastering individual framework projects is challenging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0"/>
              </a:spcAft>
              <a:buClr>
                <a:srgbClr val="24292E"/>
              </a:buClr>
              <a:buSzPts val="1400"/>
              <a:buFont typeface="Arial"/>
              <a:buNone/>
            </a:pPr>
            <a:r>
              <a:rPr lang="en-GB" sz="1200" b="0" i="0" u="none" strike="noStrike" cap="none">
                <a:solidFill>
                  <a:srgbClr val="24292E"/>
                </a:solidFill>
                <a:latin typeface="Arial"/>
                <a:ea typeface="Arial"/>
                <a:cs typeface="Arial"/>
                <a:sym typeface="Arial"/>
              </a:rPr>
              <a:t>From </a:t>
            </a:r>
            <a:r>
              <a:rPr lang="en-GB" sz="1200" b="0" i="0" u="sng" strike="noStrike" cap="none">
                <a:solidFill>
                  <a:schemeClr val="hlink"/>
                </a:solidFill>
                <a:latin typeface="Arial"/>
                <a:ea typeface="Arial"/>
                <a:cs typeface="Arial"/>
                <a:sym typeface="Arial"/>
                <a:hlinkClick r:id="rId3"/>
              </a:rPr>
              <a:t>https://github.com/spring-projects/spring-boot</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Spring Boot makes it easy to create Spring-powered, production-grade applications and services with absolute minimum fuss. It takes an opinionated view of the Spring platform so that new and existing users can quickly get to the bits they need.</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You can use Spring Boot to create stand-alone Java applications that can be started using </a:t>
            </a:r>
            <a:r>
              <a:rPr lang="en-GB" sz="1000" b="0" i="0" u="none" strike="noStrike" cap="none">
                <a:solidFill>
                  <a:srgbClr val="24292E"/>
                </a:solidFill>
                <a:latin typeface="Consolas"/>
                <a:ea typeface="Consolas"/>
                <a:cs typeface="Consolas"/>
                <a:sym typeface="Consolas"/>
              </a:rPr>
              <a:t>java -jar</a:t>
            </a:r>
            <a:r>
              <a:rPr lang="en-GB" sz="1200" b="0" i="0" u="none" strike="noStrike" cap="none">
                <a:solidFill>
                  <a:srgbClr val="24292E"/>
                </a:solidFill>
                <a:latin typeface="Arial"/>
                <a:ea typeface="Arial"/>
                <a:cs typeface="Arial"/>
                <a:sym typeface="Arial"/>
              </a:rPr>
              <a:t> or more traditional WAR deployments. We also provide a command line tool that runs spring scripts.</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Our primary goals are:</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120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radically faster and widely accessible getting started experience for all Spring development</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Be opinionated out of the box, but get out of the way quickly as requirements start to diverge from the defaults</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range of non-functional features that are common to large classes of projects (e.g. embedded servers, security, metrics, health checks, externalized configuration)</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Absolutely no code generation and no requirement for XML configuration</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240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Shape 1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Set context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Today we will scratch the surface of Spring Boot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Next week, Spring Cloud Services for Java, then .NET…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Rod Johnson:</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The Spring framework was initially conceived to simplify Java EE complexity, but its core ideas have stood the test of time and proven a perfect basis for cloud applications. The original “Spring triangle” - Dependency Injection, Portable Service Abstractions, and AOP - are equally relevant today, when cleanly decoupling business logic from its environment is more important than ever.</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Boot is a new way of using Spring for the microservice era. It makes it easy to create new Spring services of any granularity, and to deploy them in a modern, containerized environment. Whereas a traditional “enterprise” Java application was a monolith running on an still larger application server, Spring Boot reverses things for simplicity and efficiency: the service rightly becomes the focal unit, and is deployed with just enough server to run it.</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Shape 21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Boot is an ooportunity for Spring to be opinionated</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Shape 16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1" name="Shape 161"/>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Select the latest milestone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Add Web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Hit Generate Project</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Also exposed through CLI and IDEs</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a:defRPr>
                <a:latin typeface="Calibri"/>
                <a:ea typeface="Calibri"/>
                <a:cs typeface="Calibri"/>
                <a:sym typeface="Calibri"/>
              </a:defRPr>
            </a:pPr>
            <a:r>
              <a:t>the need to be good at software</a:t>
            </a:r>
          </a:p>
          <a:p>
            <a:pPr>
              <a:defRPr>
                <a:latin typeface="Calibri"/>
                <a:ea typeface="Calibri"/>
                <a:cs typeface="Calibri"/>
                <a:sym typeface="Calibri"/>
              </a:defRPr>
            </a:pPr>
            <a:endParaRPr/>
          </a:p>
          <a:p>
            <a:pPr marL="228600" indent="-228600">
              <a:buClr>
                <a:srgbClr val="000000"/>
              </a:buClr>
              <a:buSzPct val="100000"/>
              <a:buFont typeface="Trebuchet MS"/>
              <a:buChar char="-"/>
              <a:defRPr>
                <a:latin typeface="Calibri"/>
                <a:ea typeface="Calibri"/>
                <a:cs typeface="Calibri"/>
                <a:sym typeface="Calibri"/>
              </a:defRPr>
            </a:pPr>
            <a:r>
              <a:t>customer UX matters</a:t>
            </a:r>
          </a:p>
          <a:p>
            <a:pPr marL="228600" indent="-228600">
              <a:buClr>
                <a:srgbClr val="000000"/>
              </a:buClr>
              <a:buSzPct val="100000"/>
              <a:buFont typeface="Trebuchet MS"/>
              <a:buChar char="-"/>
              <a:defRPr>
                <a:latin typeface="Calibri"/>
                <a:ea typeface="Calibri"/>
                <a:cs typeface="Calibri"/>
                <a:sym typeface="Calibri"/>
              </a:defRPr>
            </a:pPr>
            <a:r>
              <a:t>operate at scale</a:t>
            </a:r>
          </a:p>
          <a:p>
            <a:pPr marL="228600" indent="-228600">
              <a:buClr>
                <a:srgbClr val="000000"/>
              </a:buClr>
              <a:buSzPct val="100000"/>
              <a:buFont typeface="Trebuchet MS"/>
              <a:buChar char="-"/>
              <a:defRPr>
                <a:latin typeface="Calibri"/>
                <a:ea typeface="Calibri"/>
                <a:cs typeface="Calibri"/>
                <a:sym typeface="Calibri"/>
              </a:defRPr>
            </a:pPr>
            <a:r>
              <a:t>new business opportunities</a:t>
            </a:r>
          </a:p>
          <a:p>
            <a:pPr marL="228600" indent="-228600">
              <a:buClr>
                <a:srgbClr val="000000"/>
              </a:buClr>
              <a:buSzPct val="100000"/>
              <a:buFont typeface="Trebuchet MS"/>
              <a:buChar char="-"/>
              <a:defRPr>
                <a:latin typeface="Calibri"/>
                <a:ea typeface="Calibri"/>
                <a:cs typeface="Calibri"/>
                <a:sym typeface="Calibri"/>
              </a:defRPr>
            </a:pPr>
            <a:r>
              <a:t>improve EVERYONE’S satisfaction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Shape 2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Select the latest milestone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Add Web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Hit Generate Project</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https://github.com/spring-io/initializr</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Initializr provides an extensible API to generate quickstart projects. </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Initializr can be used as follows:</a:t>
            </a:r>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1. With your browser (i.e. https://start.spring.io)</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2. In your IDE if you are using STS, IntelliJ IDEA Ultimate or NetBeans (with this plugin)</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3. On the command-line with the Spring Boot CLI or simply with cURL or HTTPie</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Tip</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You can "curl" an instance to get a usage page with examples (try </a:t>
            </a:r>
            <a:r>
              <a:rPr lang="en-GB" sz="1100" b="1" i="0" u="none" strike="noStrike" cap="none">
                <a:solidFill>
                  <a:schemeClr val="dk1"/>
                </a:solidFill>
                <a:latin typeface="Arial"/>
                <a:ea typeface="Arial"/>
                <a:cs typeface="Arial"/>
                <a:sym typeface="Arial"/>
              </a:rPr>
              <a:t>curl start.spring.io</a:t>
            </a:r>
            <a:r>
              <a:rPr lang="en-GB" sz="1100" b="0" i="0" u="none" strike="noStrike" cap="none">
                <a:solidFill>
                  <a:schemeClr val="dk1"/>
                </a:solidFill>
                <a:latin typeface="Arial"/>
                <a:ea typeface="Arial"/>
                <a:cs typeface="Arial"/>
                <a:sym typeface="Arial"/>
              </a:rPr>
              <a: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Shape 2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 curl https://start.spring.io/starter.zip -d dependencies=web -o demo2.zip</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Shape 2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Ready to use skeleton application</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Includes configuration and a few opinions, which we’ll see shortly</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Shape 2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Parent Poms allow you to manage the following things for multiple child projects and modules:</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Configuration - Java Version and Other Properties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Depedency Management - Version of dependencies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Default Plugin Configuration</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https://github.com/spring-projects/spring-boot/blob/master/spring-boot-project/spring-boot-dependencies/pom.xml</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Shape 3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Parent Poms allow you to manage the following things for multiple child projects and modules:</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Configuration - Java Version and Other Properties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Depedency Management - Version of dependencies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Default Plugin Configuration</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https://github.com/spring-projects/spring-boot/blob/master/spring-boot-project/spring-boot-dependencies/pom.xml</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 have a starter app with web and tests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Not many dependencies or any versions….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Includes pom</a:t>
            </a:r>
            <a:endParaRPr/>
          </a:p>
          <a:p>
            <a:pPr marL="0" lvl="0" indent="0" rtl="0">
              <a:spcBef>
                <a:spcPts val="0"/>
              </a:spcBef>
              <a:spcAft>
                <a:spcPts val="0"/>
              </a:spcAft>
              <a:buClr>
                <a:schemeClr val="dk1"/>
              </a:buClr>
              <a:buSzPts val="1400"/>
              <a:buFont typeface="Arial"/>
              <a:buNone/>
            </a:pPr>
            <a:r>
              <a:rPr lang="en-GB"/>
              <a:t>With parent</a:t>
            </a:r>
            <a:endParaRPr/>
          </a:p>
          <a:p>
            <a:pPr marL="0" lvl="0" indent="0" rtl="0">
              <a:spcBef>
                <a:spcPts val="0"/>
              </a:spcBef>
              <a:spcAft>
                <a:spcPts val="0"/>
              </a:spcAft>
              <a:buClr>
                <a:schemeClr val="dk1"/>
              </a:buClr>
              <a:buSzPts val="1400"/>
              <a:buFont typeface="Arial"/>
              <a:buNone/>
            </a:pPr>
            <a:r>
              <a:rPr lang="en-GB"/>
              <a:t>That brings dependency management</a:t>
            </a:r>
            <a:endParaRPr/>
          </a:p>
          <a:p>
            <a:pPr marL="0" lvl="0" indent="0" rtl="0">
              <a:spcBef>
                <a:spcPts val="0"/>
              </a:spcBef>
              <a:spcAft>
                <a:spcPts val="0"/>
              </a:spcAft>
              <a:buClr>
                <a:schemeClr val="dk1"/>
              </a:buClr>
              <a:buSzPts val="1400"/>
              <a:buFont typeface="Arial"/>
              <a:buNone/>
            </a:pPr>
            <a:r>
              <a:rPr lang="en-GB"/>
              <a:t>(“spring-boot-starter-parent pom brings dependency management”)</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Spring Boot includes dependency management</a:t>
            </a:r>
            <a:endParaRPr/>
          </a:p>
          <a:p>
            <a:pPr marL="0" lvl="0" indent="0" rtl="0">
              <a:spcBef>
                <a:spcPts val="0"/>
              </a:spcBef>
              <a:spcAft>
                <a:spcPts val="0"/>
              </a:spcAft>
              <a:buClr>
                <a:schemeClr val="dk1"/>
              </a:buClr>
              <a:buSzPts val="1400"/>
              <a:buFont typeface="Arial"/>
              <a:buNone/>
            </a:pPr>
            <a:r>
              <a:rPr lang="en-GB"/>
              <a:t>Boot applications don’t usually list a lot of dependencies because they are managed</a:t>
            </a:r>
            <a:endParaRPr/>
          </a:p>
          <a:p>
            <a:pPr marL="0" lvl="0" indent="0" rtl="0">
              <a:spcBef>
                <a:spcPts val="0"/>
              </a:spcBef>
              <a:spcAft>
                <a:spcPts val="0"/>
              </a:spcAft>
              <a:buClr>
                <a:schemeClr val="dk1"/>
              </a:buClr>
              <a:buSzPts val="1400"/>
              <a:buFont typeface="Arial"/>
              <a:buNone/>
            </a:pPr>
            <a:r>
              <a:rPr lang="en-GB"/>
              <a:t>Give you the assurance that the versions being used are “blessed by the Spring Boot team” - Boot team is running their integration tests with these version sets and is careful not to break public APIs.</a:t>
            </a:r>
            <a:endParaRPr/>
          </a:p>
          <a:p>
            <a:pPr marL="0" lvl="0" indent="0" rtl="0">
              <a:spcBef>
                <a:spcPts val="0"/>
              </a:spcBef>
              <a:spcAft>
                <a:spcPts val="0"/>
              </a:spcAft>
              <a:buClr>
                <a:schemeClr val="dk1"/>
              </a:buClr>
              <a:buSzPts val="1400"/>
              <a:buFont typeface="Arial"/>
              <a:buNone/>
            </a:pPr>
            <a:endParaRPr/>
          </a:p>
          <a:p>
            <a:pPr marL="0" marR="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400"/>
              <a:buFont typeface="Arial"/>
              <a:buNone/>
            </a:pPr>
            <a:r>
              <a:rPr lang="en-GB" u="sng">
                <a:solidFill>
                  <a:schemeClr val="hlink"/>
                </a:solidFill>
                <a:hlinkClick r:id="rId3"/>
              </a:rPr>
              <a:t>https://mvnrepository.com/</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We have a starter app with web and tests</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Not many dependencies or any versions….</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Includes pom</a:t>
            </a:r>
            <a:endParaRPr/>
          </a:p>
          <a:p>
            <a:pPr marL="0" lvl="0" indent="0" rtl="0">
              <a:spcBef>
                <a:spcPts val="0"/>
              </a:spcBef>
              <a:spcAft>
                <a:spcPts val="0"/>
              </a:spcAft>
              <a:buClr>
                <a:schemeClr val="dk1"/>
              </a:buClr>
              <a:buSzPts val="1400"/>
              <a:buFont typeface="Arial"/>
              <a:buNone/>
            </a:pPr>
            <a:r>
              <a:rPr lang="en-GB"/>
              <a:t>With parent</a:t>
            </a:r>
            <a:endParaRPr/>
          </a:p>
          <a:p>
            <a:pPr marL="0" lvl="0" indent="0" rtl="0">
              <a:spcBef>
                <a:spcPts val="0"/>
              </a:spcBef>
              <a:spcAft>
                <a:spcPts val="0"/>
              </a:spcAft>
              <a:buClr>
                <a:schemeClr val="dk1"/>
              </a:buClr>
              <a:buSzPts val="1400"/>
              <a:buFont typeface="Arial"/>
              <a:buNone/>
            </a:pPr>
            <a:r>
              <a:rPr lang="en-GB"/>
              <a:t>That brings dependency management</a:t>
            </a:r>
            <a:endParaRPr/>
          </a:p>
          <a:p>
            <a:pPr marL="0" lvl="0" indent="0" rtl="0">
              <a:spcBef>
                <a:spcPts val="0"/>
              </a:spcBef>
              <a:spcAft>
                <a:spcPts val="0"/>
              </a:spcAft>
              <a:buClr>
                <a:schemeClr val="dk1"/>
              </a:buClr>
              <a:buSzPts val="1400"/>
              <a:buFont typeface="Arial"/>
              <a:buNone/>
            </a:pPr>
            <a:r>
              <a:rPr lang="en-GB"/>
              <a:t>(“spring-boot-starter-parent pom brings dependency management”)</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Spring Boot includes dependency management</a:t>
            </a:r>
            <a:endParaRPr/>
          </a:p>
          <a:p>
            <a:pPr marL="0" lvl="0" indent="0" rtl="0">
              <a:spcBef>
                <a:spcPts val="0"/>
              </a:spcBef>
              <a:spcAft>
                <a:spcPts val="0"/>
              </a:spcAft>
              <a:buClr>
                <a:schemeClr val="dk1"/>
              </a:buClr>
              <a:buSzPts val="1400"/>
              <a:buFont typeface="Arial"/>
              <a:buNone/>
            </a:pPr>
            <a:r>
              <a:rPr lang="en-GB"/>
              <a:t>Boot applications don’t usually list a lot of dependencies because they are managed</a:t>
            </a:r>
            <a:endParaRPr/>
          </a:p>
          <a:p>
            <a:pPr marL="0" lvl="0" indent="0" rtl="0">
              <a:spcBef>
                <a:spcPts val="0"/>
              </a:spcBef>
              <a:spcAft>
                <a:spcPts val="0"/>
              </a:spcAft>
              <a:buClr>
                <a:schemeClr val="dk1"/>
              </a:buClr>
              <a:buSzPts val="1400"/>
              <a:buFont typeface="Arial"/>
              <a:buNone/>
            </a:pPr>
            <a:r>
              <a:rPr lang="en-GB"/>
              <a:t>Give you the assurance that the versions being used are “blessed by the Spring Boot team” - Boot team is running their integration tests with these version sets and is careful not to break public APIs.</a:t>
            </a:r>
            <a:endParaRPr/>
          </a:p>
          <a:p>
            <a:pPr marL="0" lvl="0" indent="0" rtl="0">
              <a:spcBef>
                <a:spcPts val="0"/>
              </a:spcBef>
              <a:spcAft>
                <a:spcPts val="0"/>
              </a:spcAft>
              <a:buClr>
                <a:schemeClr val="dk1"/>
              </a:buClr>
              <a:buSzPts val="1400"/>
              <a:buFont typeface="Arial"/>
              <a:buNone/>
            </a:pPr>
            <a:endParaRPr/>
          </a:p>
          <a:p>
            <a:pPr marL="342900" lvl="0" indent="-254000" rtl="0">
              <a:spcBef>
                <a:spcPts val="0"/>
              </a:spcBef>
              <a:spcAft>
                <a:spcPts val="0"/>
              </a:spcAft>
              <a:buSzPts val="1400"/>
              <a:buChar char="•"/>
            </a:pPr>
            <a:r>
              <a:rPr lang="en-GB"/>
              <a:t>Virtual packages deployed to Maven central</a:t>
            </a:r>
            <a:endParaRPr/>
          </a:p>
          <a:p>
            <a:pPr marL="342900" lvl="0" indent="-254000" rtl="0">
              <a:spcBef>
                <a:spcPts val="0"/>
              </a:spcBef>
              <a:spcAft>
                <a:spcPts val="0"/>
              </a:spcAft>
              <a:buSzPts val="1400"/>
              <a:buChar char="•"/>
            </a:pPr>
            <a:r>
              <a:rPr lang="en-GB"/>
              <a:t>Pull in other dependencies and default configuration</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r>
              <a:rPr lang="en"/>
              <a:t>Explain all the great work done by MSFT in collaboration with our Spring team to have their Starters published on start.spring.io</a:t>
            </a:r>
            <a:br>
              <a:rPr lang="en"/>
            </a:br>
            <a:r>
              <a:rPr lang="en"/>
              <a:t>Very importantly, explain here that these Starters will speed up how you build and deploy Spring apps to PCF. </a:t>
            </a:r>
            <a:br>
              <a:rPr lang="en"/>
            </a:br>
            <a:r>
              <a:rPr lang="en"/>
              <a:t>Mention that the next Lab will cover Azure Spring Boot Starters + Azure Service Broker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Shape 3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Shape 4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Measuring ROI</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Shape 4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Essence of Spring Boot:</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You begin to express an opinion and Spring Boot tries to express one as well</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E.g.</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We’ve said here this is a web application</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That will bring several dependencies, including Spring MVC and Tomcat as a default server</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So we can see starting the app starts a Tomcat server on port 8080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Shape 4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If you go there you see a whitelabel error page (404)</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Shape 4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Essence of Spring Boot:</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You begin to express an opinion and Spring Boot tries to express one as well</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E.g.</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We’ve said here this is a web application</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That will bring several dependencies, including Spring MVC and Tomcat as a default server</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So we can see starting the app starts a Tomcat server on port 8080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Shape 4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a:t>What happended? How is this code getting activated?</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t>Indicates a {@link Configuration configuration} class that declares one or more</a:t>
            </a:r>
            <a:endParaRPr/>
          </a:p>
          <a:p>
            <a:pPr marL="0" lvl="0" indent="0">
              <a:spcBef>
                <a:spcPts val="0"/>
              </a:spcBef>
              <a:spcAft>
                <a:spcPts val="0"/>
              </a:spcAft>
              <a:buClr>
                <a:schemeClr val="dk1"/>
              </a:buClr>
              <a:buSzPts val="1100"/>
              <a:buFont typeface="Arial"/>
              <a:buNone/>
            </a:pPr>
            <a:r>
              <a:rPr lang="en-GB"/>
              <a:t>* {@link Bean @Bean} methods and also triggers {@link EnableAutoConfiguration</a:t>
            </a:r>
            <a:endParaRPr/>
          </a:p>
          <a:p>
            <a:pPr marL="0" lvl="0" indent="0">
              <a:spcBef>
                <a:spcPts val="0"/>
              </a:spcBef>
              <a:spcAft>
                <a:spcPts val="0"/>
              </a:spcAft>
              <a:buClr>
                <a:schemeClr val="dk1"/>
              </a:buClr>
              <a:buSzPts val="1100"/>
              <a:buFont typeface="Arial"/>
              <a:buNone/>
            </a:pPr>
            <a:r>
              <a:rPr lang="en-GB"/>
              <a:t>* auto-configuration} and {@link ComponentScan component scanning}. This is a convenience</a:t>
            </a:r>
            <a:endParaRPr/>
          </a:p>
          <a:p>
            <a:pPr marL="0" lvl="0" indent="0">
              <a:spcBef>
                <a:spcPts val="0"/>
              </a:spcBef>
              <a:spcAft>
                <a:spcPts val="0"/>
              </a:spcAft>
              <a:buClr>
                <a:schemeClr val="dk1"/>
              </a:buClr>
              <a:buSzPts val="1100"/>
              <a:buFont typeface="Arial"/>
              <a:buNone/>
            </a:pPr>
            <a:r>
              <a:rPr lang="en-GB"/>
              <a:t>* annotation that is equivalent to declaring {@code @Configuration},</a:t>
            </a:r>
            <a:endParaRPr/>
          </a:p>
          <a:p>
            <a:pPr marL="0" lvl="0" indent="0">
              <a:spcBef>
                <a:spcPts val="0"/>
              </a:spcBef>
              <a:spcAft>
                <a:spcPts val="0"/>
              </a:spcAft>
              <a:buClr>
                <a:schemeClr val="dk1"/>
              </a:buClr>
              <a:buSzPts val="1100"/>
              <a:buFont typeface="Arial"/>
              <a:buNone/>
            </a:pPr>
            <a:r>
              <a:rPr lang="en-GB"/>
              <a:t>* {@code @EnableAutoConfiguration} and {@code @ComponentScan}.</a:t>
            </a:r>
            <a:endParaRPr/>
          </a:p>
          <a:p>
            <a:pPr marL="0" lvl="0" indent="0">
              <a:spcBef>
                <a:spcPts val="0"/>
              </a:spcBef>
              <a:spcAft>
                <a:spcPts val="0"/>
              </a:spcAft>
              <a:buClr>
                <a:schemeClr val="dk1"/>
              </a:buClr>
              <a:buSzPts val="1100"/>
              <a:buFont typeface="Arial"/>
              <a:buNone/>
            </a:pPr>
            <a:r>
              <a:rPr lang="en-GB"/>
              <a:t>*</a:t>
            </a:r>
            <a:endParaRPr/>
          </a:p>
          <a:p>
            <a:pPr marL="0" lvl="0" indent="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1" name="Shape 6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actuator</a:t>
            </a:r>
            <a:endParaRPr/>
          </a:p>
          <a:p>
            <a:pPr marL="0" lvl="0" indent="0">
              <a:spcBef>
                <a:spcPts val="0"/>
              </a:spcBef>
              <a:spcAft>
                <a:spcPts val="0"/>
              </a:spcAft>
              <a:buNone/>
            </a:pPr>
            <a:r>
              <a:rPr lang="en"/>
              <a:t>Provides a hypermedia-based “discovery page” for the other endpoints. Requires Spring HATEOAS to be on the classpath.</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auditevents</a:t>
            </a:r>
            <a:endParaRPr/>
          </a:p>
          <a:p>
            <a:pPr marL="0" lvl="0" indent="0">
              <a:spcBef>
                <a:spcPts val="0"/>
              </a:spcBef>
              <a:spcAft>
                <a:spcPts val="0"/>
              </a:spcAft>
              <a:buNone/>
            </a:pPr>
            <a:r>
              <a:rPr lang="en"/>
              <a:t>Exposes audit events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autoconfig</a:t>
            </a:r>
            <a:endParaRPr/>
          </a:p>
          <a:p>
            <a:pPr marL="0" lvl="0" indent="0">
              <a:spcBef>
                <a:spcPts val="0"/>
              </a:spcBef>
              <a:spcAft>
                <a:spcPts val="0"/>
              </a:spcAft>
              <a:buNone/>
            </a:pPr>
            <a:r>
              <a:rPr lang="en"/>
              <a:t>Displays an auto-configuration report showing all auto-configuration candidates and the reason why they ‘were’ or ‘were not’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beans</a:t>
            </a:r>
            <a:endParaRPr/>
          </a:p>
          <a:p>
            <a:pPr marL="0" lvl="0" indent="0">
              <a:spcBef>
                <a:spcPts val="0"/>
              </a:spcBef>
              <a:spcAft>
                <a:spcPts val="0"/>
              </a:spcAft>
              <a:buNone/>
            </a:pPr>
            <a:r>
              <a:rPr lang="en"/>
              <a:t>Displays a complete list of all the Spring beans in your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configprops</a:t>
            </a:r>
            <a:endParaRPr/>
          </a:p>
          <a:p>
            <a:pPr marL="0" lvl="0" indent="0">
              <a:spcBef>
                <a:spcPts val="0"/>
              </a:spcBef>
              <a:spcAft>
                <a:spcPts val="0"/>
              </a:spcAft>
              <a:buNone/>
            </a:pPr>
            <a:r>
              <a:rPr lang="en"/>
              <a:t>Displays a collated list of all @ConfigurationProperties.</a:t>
            </a:r>
            <a:endParaRPr/>
          </a:p>
          <a:p>
            <a:pPr marL="0" lvl="0" indent="0">
              <a:spcBef>
                <a:spcPts val="0"/>
              </a:spcBef>
              <a:spcAft>
                <a:spcPts val="0"/>
              </a:spcAft>
              <a:buNone/>
            </a:pPr>
            <a:r>
              <a:rPr lang="en"/>
              <a:t>Secure</a:t>
            </a:r>
            <a:endParaRPr/>
          </a:p>
          <a:p>
            <a:pPr marL="0" lvl="0" indent="0">
              <a:spcBef>
                <a:spcPts val="0"/>
              </a:spcBef>
              <a:spcAft>
                <a:spcPts val="0"/>
              </a:spcAft>
              <a:buNone/>
            </a:pPr>
            <a:r>
              <a:rPr lang="en"/>
              <a:t>dump</a:t>
            </a:r>
            <a:endParaRPr/>
          </a:p>
          <a:p>
            <a:pPr marL="0" lvl="0" indent="0">
              <a:spcBef>
                <a:spcPts val="0"/>
              </a:spcBef>
              <a:spcAft>
                <a:spcPts val="0"/>
              </a:spcAft>
              <a:buNone/>
            </a:pPr>
            <a:r>
              <a:rPr lang="en"/>
              <a:t>Performs a thread dump.</a:t>
            </a:r>
            <a:endParaRPr/>
          </a:p>
          <a:p>
            <a:pPr marL="0" lvl="0" indent="0">
              <a:spcBef>
                <a:spcPts val="0"/>
              </a:spcBef>
              <a:spcAft>
                <a:spcPts val="0"/>
              </a:spcAft>
              <a:buNone/>
            </a:pPr>
            <a:r>
              <a:rPr lang="en"/>
              <a:t>Secure</a:t>
            </a:r>
            <a:endParaRPr/>
          </a:p>
          <a:p>
            <a:pPr marL="0" lvl="0" indent="0">
              <a:spcBef>
                <a:spcPts val="0"/>
              </a:spcBef>
              <a:spcAft>
                <a:spcPts val="0"/>
              </a:spcAft>
              <a:buNone/>
            </a:pPr>
            <a:r>
              <a:rPr lang="en"/>
              <a:t>env</a:t>
            </a:r>
            <a:endParaRPr/>
          </a:p>
          <a:p>
            <a:pPr marL="0" lvl="0" indent="0">
              <a:spcBef>
                <a:spcPts val="0"/>
              </a:spcBef>
              <a:spcAft>
                <a:spcPts val="0"/>
              </a:spcAft>
              <a:buNone/>
            </a:pPr>
            <a:r>
              <a:rPr lang="en"/>
              <a:t>Exposes properties from Spring’s ConfigurableEnvironment.</a:t>
            </a:r>
            <a:endParaRPr/>
          </a:p>
          <a:p>
            <a:pPr marL="0" lvl="0" indent="0">
              <a:spcBef>
                <a:spcPts val="0"/>
              </a:spcBef>
              <a:spcAft>
                <a:spcPts val="0"/>
              </a:spcAft>
              <a:buNone/>
            </a:pPr>
            <a:r>
              <a:rPr lang="en"/>
              <a:t>Secure</a:t>
            </a:r>
            <a:endParaRPr/>
          </a:p>
          <a:p>
            <a:pPr marL="0" lvl="0" indent="0">
              <a:spcBef>
                <a:spcPts val="0"/>
              </a:spcBef>
              <a:spcAft>
                <a:spcPts val="0"/>
              </a:spcAft>
              <a:buNone/>
            </a:pPr>
            <a:r>
              <a:rPr lang="en"/>
              <a:t>flyway</a:t>
            </a:r>
            <a:endParaRPr/>
          </a:p>
          <a:p>
            <a:pPr marL="0" lvl="0" indent="0">
              <a:spcBef>
                <a:spcPts val="0"/>
              </a:spcBef>
              <a:spcAft>
                <a:spcPts val="0"/>
              </a:spcAft>
              <a:buNone/>
            </a:pPr>
            <a:r>
              <a:rPr lang="en"/>
              <a:t>Shows any Flyway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health</a:t>
            </a:r>
            <a:endParaRPr/>
          </a:p>
          <a:p>
            <a:pPr marL="0" lvl="0" indent="0">
              <a:spcBef>
                <a:spcPts val="0"/>
              </a:spcBef>
              <a:spcAft>
                <a:spcPts val="0"/>
              </a:spcAft>
              <a:buNone/>
            </a:pPr>
            <a:r>
              <a:rPr lang="en"/>
              <a:t>Shows application health information (when the application is secure, a simple ‘status’ when accessed over an unauthenticated connection or full message details when authenticated).</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info</a:t>
            </a:r>
            <a:endParaRPr/>
          </a:p>
          <a:p>
            <a:pPr marL="0" lvl="0" indent="0">
              <a:spcBef>
                <a:spcPts val="0"/>
              </a:spcBef>
              <a:spcAft>
                <a:spcPts val="0"/>
              </a:spcAft>
              <a:buNone/>
            </a:pPr>
            <a:r>
              <a:rPr lang="en"/>
              <a:t>Displays arbitrary application info.</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loggers</a:t>
            </a:r>
            <a:endParaRPr/>
          </a:p>
          <a:p>
            <a:pPr marL="0" lvl="0" indent="0">
              <a:spcBef>
                <a:spcPts val="0"/>
              </a:spcBef>
              <a:spcAft>
                <a:spcPts val="0"/>
              </a:spcAft>
              <a:buNone/>
            </a:pPr>
            <a:r>
              <a:rPr lang="en"/>
              <a:t>Shows and modifies the configuration of loggers in the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liquibase</a:t>
            </a:r>
            <a:endParaRPr/>
          </a:p>
          <a:p>
            <a:pPr marL="0" lvl="0" indent="0">
              <a:spcBef>
                <a:spcPts val="0"/>
              </a:spcBef>
              <a:spcAft>
                <a:spcPts val="0"/>
              </a:spcAft>
              <a:buNone/>
            </a:pPr>
            <a:r>
              <a:rPr lang="en"/>
              <a:t>Shows any Liquibase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metrics</a:t>
            </a:r>
            <a:endParaRPr/>
          </a:p>
          <a:p>
            <a:pPr marL="0" lvl="0" indent="0">
              <a:spcBef>
                <a:spcPts val="0"/>
              </a:spcBef>
              <a:spcAft>
                <a:spcPts val="0"/>
              </a:spcAft>
              <a:buNone/>
            </a:pPr>
            <a:r>
              <a:rPr lang="en"/>
              <a:t>Shows ‘metrics’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mappings</a:t>
            </a:r>
            <a:endParaRPr/>
          </a:p>
          <a:p>
            <a:pPr marL="0" lvl="0" indent="0">
              <a:spcBef>
                <a:spcPts val="0"/>
              </a:spcBef>
              <a:spcAft>
                <a:spcPts val="0"/>
              </a:spcAft>
              <a:buNone/>
            </a:pPr>
            <a:r>
              <a:rPr lang="en"/>
              <a:t>Displays a collated list of all @RequestMapping paths.</a:t>
            </a:r>
            <a:endParaRPr/>
          </a:p>
          <a:p>
            <a:pPr marL="0" lvl="0" indent="0">
              <a:spcBef>
                <a:spcPts val="0"/>
              </a:spcBef>
              <a:spcAft>
                <a:spcPts val="0"/>
              </a:spcAft>
              <a:buNone/>
            </a:pPr>
            <a:r>
              <a:rPr lang="en"/>
              <a:t>Secure</a:t>
            </a:r>
            <a:endParaRPr/>
          </a:p>
          <a:p>
            <a:pPr marL="0" lvl="0" indent="0">
              <a:spcBef>
                <a:spcPts val="0"/>
              </a:spcBef>
              <a:spcAft>
                <a:spcPts val="0"/>
              </a:spcAft>
              <a:buNone/>
            </a:pPr>
            <a:r>
              <a:rPr lang="en"/>
              <a:t>shutdown</a:t>
            </a:r>
            <a:endParaRPr/>
          </a:p>
          <a:p>
            <a:pPr marL="0" lvl="0" indent="0">
              <a:spcBef>
                <a:spcPts val="0"/>
              </a:spcBef>
              <a:spcAft>
                <a:spcPts val="0"/>
              </a:spcAft>
              <a:buNone/>
            </a:pPr>
            <a:r>
              <a:rPr lang="en"/>
              <a:t>Allows the application to be gracefully shutdown (not enabled by default).</a:t>
            </a:r>
            <a:endParaRPr/>
          </a:p>
          <a:p>
            <a:pPr marL="0" lvl="0" indent="0">
              <a:spcBef>
                <a:spcPts val="0"/>
              </a:spcBef>
              <a:spcAft>
                <a:spcPts val="0"/>
              </a:spcAft>
              <a:buNone/>
            </a:pPr>
            <a:r>
              <a:rPr lang="en"/>
              <a:t>Secure</a:t>
            </a:r>
            <a:endParaRPr/>
          </a:p>
          <a:p>
            <a:pPr marL="0" lvl="0" indent="0">
              <a:spcBef>
                <a:spcPts val="0"/>
              </a:spcBef>
              <a:spcAft>
                <a:spcPts val="0"/>
              </a:spcAft>
              <a:buNone/>
            </a:pPr>
            <a:r>
              <a:rPr lang="en"/>
              <a:t>trace</a:t>
            </a:r>
            <a:endParaRPr/>
          </a:p>
          <a:p>
            <a:pPr marL="0" lvl="0" indent="0">
              <a:spcBef>
                <a:spcPts val="0"/>
              </a:spcBef>
              <a:spcAft>
                <a:spcPts val="0"/>
              </a:spcAft>
              <a:buNone/>
            </a:pPr>
            <a:r>
              <a:rPr lang="en"/>
              <a:t>Displays trace information (by default the last 100 HTTP requests).</a:t>
            </a:r>
            <a:endParaRPr/>
          </a:p>
          <a:p>
            <a:pPr marL="0" lvl="0" indent="0">
              <a:spcBef>
                <a:spcPts val="0"/>
              </a:spcBef>
              <a:spcAft>
                <a:spcPts val="0"/>
              </a:spcAft>
              <a:buNone/>
            </a:pPr>
            <a:r>
              <a:rPr lang="en"/>
              <a:t>Secure</a:t>
            </a:r>
            <a:endParaRPr/>
          </a:p>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111111"/>
              </a:buClr>
              <a:buSzPts val="1400"/>
              <a:buFont typeface="Roboto"/>
              <a:buNone/>
            </a:pPr>
            <a:r>
              <a:rPr lang="en-GB" sz="1050" b="0" i="0" u="none" strike="noStrike" cap="none">
                <a:solidFill>
                  <a:srgbClr val="111111"/>
                </a:solidFill>
                <a:highlight>
                  <a:srgbClr val="FFFFFF"/>
                </a:highlight>
                <a:latin typeface="Roboto"/>
                <a:ea typeface="Roboto"/>
                <a:cs typeface="Roboto"/>
                <a:sym typeface="Roboto"/>
              </a:rPr>
              <a:t>We can take a moment to add DevTools - very useful for the whole dev lifecycle</a:t>
            </a:r>
            <a:endParaRPr/>
          </a:p>
          <a:p>
            <a:pPr marL="0" marR="0" lvl="0" indent="0" algn="l" rtl="0">
              <a:spcBef>
                <a:spcPts val="0"/>
              </a:spcBef>
              <a:spcAft>
                <a:spcPts val="0"/>
              </a:spcAft>
              <a:buClr>
                <a:schemeClr val="dk1"/>
              </a:buClr>
              <a:buSzPts val="1400"/>
              <a:buFont typeface="Arial"/>
              <a:buNone/>
            </a:pPr>
            <a:endParaRPr sz="1050" b="0" i="0" u="none" strike="noStrike" cap="none">
              <a:solidFill>
                <a:srgbClr val="111111"/>
              </a:solidFill>
              <a:highlight>
                <a:srgbClr val="FFFFFF"/>
              </a:highlight>
              <a:latin typeface="Roboto"/>
              <a:ea typeface="Roboto"/>
              <a:cs typeface="Roboto"/>
              <a:sym typeface="Roboto"/>
            </a:endParaRPr>
          </a:p>
          <a:p>
            <a:pPr marL="0" marR="0" lvl="0" indent="0" algn="l" rtl="0">
              <a:spcBef>
                <a:spcPts val="0"/>
              </a:spcBef>
              <a:spcAft>
                <a:spcPts val="0"/>
              </a:spcAft>
              <a:buClr>
                <a:srgbClr val="111111"/>
              </a:buClr>
              <a:buSzPts val="1400"/>
              <a:buFont typeface="Roboto"/>
              <a:buNone/>
            </a:pPr>
            <a:r>
              <a:rPr lang="en-GB" sz="1050" b="0" i="0" u="none" strike="noStrike" cap="none">
                <a:solidFill>
                  <a:srgbClr val="111111"/>
                </a:solidFill>
                <a:highlight>
                  <a:srgbClr val="FFFFFF"/>
                </a:highlight>
                <a:latin typeface="Roboto"/>
                <a:ea typeface="Roboto"/>
                <a:cs typeface="Roboto"/>
                <a:sym typeface="Roboto"/>
              </a:rPr>
              <a:t>When devtools is running, it detects change when you recompile your application and automatically refreshes it. This works for not only resources but code as well. It also provides a LiveReload server so that it can automatically trigger a browser refresh whenever things change.</a:t>
            </a:r>
            <a:endParaRPr sz="1050" b="0" i="0" u="none" strike="noStrike" cap="none">
              <a:solidFill>
                <a:srgbClr val="111111"/>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endParaRPr sz="1050" b="0" i="0" u="none" strike="noStrike" cap="none">
              <a:solidFill>
                <a:srgbClr val="111111"/>
              </a:solidFill>
              <a:highlight>
                <a:srgbClr val="FFFFFF"/>
              </a:highlight>
              <a:latin typeface="Roboto"/>
              <a:ea typeface="Roboto"/>
              <a:cs typeface="Roboto"/>
              <a:sym typeface="Roboto"/>
            </a:endParaRPr>
          </a:p>
          <a:p>
            <a:pPr marL="0" lvl="0" indent="0" algn="ctr" rtl="0">
              <a:spcBef>
                <a:spcPts val="0"/>
              </a:spcBef>
              <a:spcAft>
                <a:spcPts val="0"/>
              </a:spcAft>
              <a:buClr>
                <a:schemeClr val="lt1"/>
              </a:buClr>
              <a:buSzPts val="2800"/>
              <a:buFont typeface="Arial"/>
              <a:buNone/>
            </a:pPr>
            <a:r>
              <a:rPr lang="en-GB" sz="3200">
                <a:solidFill>
                  <a:schemeClr val="lt1"/>
                </a:solidFill>
              </a:rPr>
              <a:t>Offers production-ready features such as monitoring and metrics to improve operator efficiency</a:t>
            </a:r>
            <a:endParaRPr sz="1050" b="0" i="0" u="none" strike="noStrike" cap="none">
              <a:solidFill>
                <a:srgbClr val="111111"/>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Defining microservices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0"/>
              </a:spcAft>
              <a:buClr>
                <a:schemeClr val="folHlink"/>
              </a:buClr>
              <a:buSzPts val="1100"/>
              <a:buFont typeface="Arial"/>
              <a:buNone/>
            </a:pPr>
            <a:r>
              <a:rPr lang="en" sz="1050">
                <a:solidFill>
                  <a:srgbClr val="305CB5"/>
                </a:solidFill>
                <a:highlight>
                  <a:srgbClr val="F7F7F9"/>
                </a:highlight>
                <a:latin typeface="Consolas"/>
                <a:ea typeface="Consolas"/>
                <a:cs typeface="Consolas"/>
                <a:sym typeface="Consolas"/>
              </a:rPr>
              <a:t>@SpringBootApplication</a:t>
            </a:r>
            <a:r>
              <a:rPr lang="en" sz="1150">
                <a:solidFill>
                  <a:srgbClr val="34302D"/>
                </a:solidFill>
                <a:latin typeface="Varela Round"/>
                <a:ea typeface="Varela Round"/>
                <a:cs typeface="Varela Round"/>
                <a:sym typeface="Varela Round"/>
              </a:rPr>
              <a:t> is a convenience annotation that adds all of the following:</a:t>
            </a:r>
            <a:endParaRPr sz="1150">
              <a:solidFill>
                <a:srgbClr val="34302D"/>
              </a:solidFill>
              <a:latin typeface="Varela Round"/>
              <a:ea typeface="Varela Round"/>
              <a:cs typeface="Varela Round"/>
              <a:sym typeface="Varela Round"/>
            </a:endParaRPr>
          </a:p>
          <a:p>
            <a:pPr marL="698500" lvl="0" indent="-295275" rtl="0">
              <a:lnSpc>
                <a:spcPct val="156521"/>
              </a:lnSpc>
              <a:spcBef>
                <a:spcPts val="150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@Configuration</a:t>
            </a:r>
            <a:r>
              <a:rPr lang="en" sz="1150">
                <a:solidFill>
                  <a:srgbClr val="34302D"/>
                </a:solidFill>
                <a:latin typeface="Varela Round"/>
                <a:ea typeface="Varela Round"/>
                <a:cs typeface="Varela Round"/>
                <a:sym typeface="Varela Round"/>
              </a:rPr>
              <a:t> tags the class as a source of bean definitions for the application context.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@EnableAutoConfiguration</a:t>
            </a:r>
            <a:r>
              <a:rPr lang="en" sz="115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150">
                <a:solidFill>
                  <a:srgbClr val="34302D"/>
                </a:solidFill>
                <a:latin typeface="Varela Round"/>
                <a:ea typeface="Varela Round"/>
                <a:cs typeface="Varela Round"/>
                <a:sym typeface="Varela Round"/>
              </a:rPr>
              <a:t>Normally you would add </a:t>
            </a:r>
            <a:r>
              <a:rPr lang="en" sz="1050">
                <a:solidFill>
                  <a:srgbClr val="305CB5"/>
                </a:solidFill>
                <a:highlight>
                  <a:srgbClr val="F7F7F9"/>
                </a:highlight>
                <a:latin typeface="Consolas"/>
                <a:ea typeface="Consolas"/>
                <a:cs typeface="Consolas"/>
                <a:sym typeface="Consolas"/>
              </a:rPr>
              <a:t>@EnableWebMvc</a:t>
            </a:r>
            <a:r>
              <a:rPr lang="en" sz="1150">
                <a:solidFill>
                  <a:srgbClr val="34302D"/>
                </a:solidFill>
                <a:latin typeface="Varela Round"/>
                <a:ea typeface="Varela Round"/>
                <a:cs typeface="Varela Round"/>
                <a:sym typeface="Varela Round"/>
              </a:rPr>
              <a:t> for a Spring MVC app, but Spring Boot adds it automatically when it sees </a:t>
            </a:r>
            <a:r>
              <a:rPr lang="en" sz="1150" b="1">
                <a:solidFill>
                  <a:srgbClr val="34302D"/>
                </a:solidFill>
                <a:latin typeface="Montserrat"/>
                <a:ea typeface="Montserrat"/>
                <a:cs typeface="Montserrat"/>
                <a:sym typeface="Montserrat"/>
              </a:rPr>
              <a:t>spring-webmvc</a:t>
            </a:r>
            <a:r>
              <a:rPr lang="en" sz="1150">
                <a:solidFill>
                  <a:srgbClr val="34302D"/>
                </a:solidFill>
                <a:latin typeface="Varela Round"/>
                <a:ea typeface="Varela Round"/>
                <a:cs typeface="Varela Round"/>
                <a:sym typeface="Varela Round"/>
              </a:rPr>
              <a:t> on the classpath. This flags the application as a web application and activates key behaviors such as setting up a </a:t>
            </a:r>
            <a:r>
              <a:rPr lang="en" sz="1050">
                <a:solidFill>
                  <a:srgbClr val="305CB5"/>
                </a:solidFill>
                <a:highlight>
                  <a:srgbClr val="F7F7F9"/>
                </a:highlight>
                <a:latin typeface="Consolas"/>
                <a:ea typeface="Consolas"/>
                <a:cs typeface="Consolas"/>
                <a:sym typeface="Consolas"/>
              </a:rPr>
              <a:t>DispatcherServlet</a:t>
            </a:r>
            <a:r>
              <a:rPr lang="en" sz="1150">
                <a:solidFill>
                  <a:srgbClr val="34302D"/>
                </a:solidFill>
                <a:latin typeface="Varela Round"/>
                <a:ea typeface="Varela Round"/>
                <a:cs typeface="Varela Round"/>
                <a:sym typeface="Varela Round"/>
              </a:rPr>
              <a: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@ComponentScan</a:t>
            </a:r>
            <a:r>
              <a:rPr lang="en" sz="1150">
                <a:solidFill>
                  <a:srgbClr val="34302D"/>
                </a:solidFill>
                <a:latin typeface="Varela Round"/>
                <a:ea typeface="Varela Round"/>
                <a:cs typeface="Varela Round"/>
                <a:sym typeface="Varela Round"/>
              </a:rPr>
              <a:t> tells Spring to look for other components, configurations, and services in the </a:t>
            </a:r>
            <a:r>
              <a:rPr lang="en" sz="1050">
                <a:solidFill>
                  <a:srgbClr val="305CB5"/>
                </a:solidFill>
                <a:highlight>
                  <a:srgbClr val="F7F7F9"/>
                </a:highlight>
                <a:latin typeface="Consolas"/>
                <a:ea typeface="Consolas"/>
                <a:cs typeface="Consolas"/>
                <a:sym typeface="Consolas"/>
              </a:rPr>
              <a:t>hello</a:t>
            </a:r>
            <a:r>
              <a:rPr lang="en" sz="1150">
                <a:solidFill>
                  <a:srgbClr val="34302D"/>
                </a:solidFill>
                <a:latin typeface="Varela Round"/>
                <a:ea typeface="Varela Round"/>
                <a:cs typeface="Varela Round"/>
                <a:sym typeface="Varela Round"/>
              </a:rPr>
              <a:t> package, allowing it to find the controllers.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333333"/>
                </a:solidFill>
                <a:highlight>
                  <a:srgbClr val="FFFFFF"/>
                </a:highlight>
              </a:rPr>
              <a:t>To provide custom health information you can register Spring beans that implement the </a:t>
            </a:r>
            <a:r>
              <a:rPr lang="en" sz="1200" u="sng">
                <a:solidFill>
                  <a:srgbClr val="4183C4"/>
                </a:solidFill>
                <a:highlight>
                  <a:srgbClr val="F2F2F2"/>
                </a:highlight>
                <a:latin typeface="Consolas"/>
                <a:ea typeface="Consolas"/>
                <a:cs typeface="Consolas"/>
                <a:sym typeface="Consolas"/>
                <a:hlinkClick r:id="rId3"/>
              </a:rPr>
              <a:t>HealthIndicator</a:t>
            </a:r>
            <a:r>
              <a:rPr lang="en">
                <a:solidFill>
                  <a:srgbClr val="333333"/>
                </a:solidFill>
                <a:highlight>
                  <a:srgbClr val="FFFFFF"/>
                </a:highlight>
              </a:rPr>
              <a:t> interface. You need to provide an implementation of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method and return a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should include a status and can optionally include additional details to be displayed.</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Diving into Spring Cloud Netflix, for example, we see here some of the Netflix OSS projects for which Spring Cloud provides integrations.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the Netflix client-side load balancer, and Eureka, the Netflix discovery server, can be used together as we saw earlier where the client side load balancer loads routing information from the discovery server and applies its own load balancing rules.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Netflix Hystrix is an implementation of a circuit breaker. With Spring annotations, we can use AOP to add fallback commands to methods. We can also automatically report failures and metrics ass streams, in accordance with 12-factor app principles, and Netflix Turbine can collect these streams and provide an aggregated visualization into the state of all circuit breakers in the system.</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t>
            </a:r>
            <a:endParaRPr/>
          </a:p>
          <a:p>
            <a:pPr marL="0" lvl="0" indent="0">
              <a:spcBef>
                <a:spcPts val="0"/>
              </a:spcBef>
              <a:spcAft>
                <a:spcPts val="0"/>
              </a:spcAft>
              <a:buClr>
                <a:schemeClr val="folHlink"/>
              </a:buClr>
              <a:buSzPts val="1100"/>
              <a:buFont typeface="Arial"/>
              <a:buNone/>
            </a:pPr>
            <a:r>
              <a:rPr lang="en"/>
              <a:t>Auxiliary notes: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A client load balancer. Ribbon loads routing info from Eureka. It has several implementations of load balancing rules. Ribbon is used internally by Feign</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Feign: A declarative REST client. Allows annotation of interface to be mapped to endpoints. When combined with Ribbon it adds load balancing capabilities to the client interface</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Hystrix: Circuit breaker pattern implementation. Via spring annotations add commands to methods using AOP. Protects clients from failures and reports metrics via a stream of HTTP events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Zuul:  A set of HTTP filters do add routing, security. On spring it's used to create a CORS filter for UI apps to be able to access external services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Archaius: Dynamic configuration management. Used with Spring’s config server to allow dynamic properties loading </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Eureka: Discovery server</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Turbine: Event aggregation engine. It can combine several streams (hystrix) into one combined view, that can be view later on a dashboard</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pPr>
              <a:defRPr>
                <a:latin typeface="Calibri"/>
                <a:ea typeface="Calibri"/>
                <a:cs typeface="Calibri"/>
                <a:sym typeface="Calibri"/>
              </a:defRPr>
            </a:pPr>
            <a:r>
              <a:t>Monoliths aren’t BAD</a:t>
            </a:r>
          </a:p>
          <a:p>
            <a:pPr>
              <a:defRPr>
                <a:latin typeface="Calibri"/>
                <a:ea typeface="Calibri"/>
                <a:cs typeface="Calibri"/>
                <a:sym typeface="Calibri"/>
              </a:defRPr>
            </a:pPr>
            <a:endParaRPr/>
          </a:p>
          <a:p>
            <a:pPr>
              <a:defRPr>
                <a:latin typeface="Calibri"/>
                <a:ea typeface="Calibri"/>
                <a:cs typeface="Calibri"/>
                <a:sym typeface="Calibri"/>
              </a:defRPr>
            </a:pPr>
            <a:r>
              <a:t>Challenges when it comes to scaling, making and shipping changes, onboarding new people, coordinating parallel dev efforts, long term commitment to a given tech stack</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Set context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Today we will scratch the surface of Spring Boot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Next week, Spring Cloud Services for Java, then .NET…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Shape 24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0"/>
              </a:spcAft>
              <a:buClr>
                <a:srgbClr val="24292E"/>
              </a:buClr>
              <a:buSzPts val="1400"/>
              <a:buFont typeface="Arial"/>
              <a:buNone/>
            </a:pPr>
            <a:r>
              <a:rPr lang="en-GB" sz="1200" b="0" i="0" u="none" strike="noStrike" cap="none">
                <a:solidFill>
                  <a:srgbClr val="24292E"/>
                </a:solidFill>
                <a:latin typeface="Arial"/>
                <a:ea typeface="Arial"/>
                <a:cs typeface="Arial"/>
                <a:sym typeface="Arial"/>
              </a:rPr>
              <a:t>From </a:t>
            </a:r>
            <a:r>
              <a:rPr lang="en-GB" sz="1200" b="0" i="0" u="sng" strike="noStrike" cap="none">
                <a:solidFill>
                  <a:schemeClr val="hlink"/>
                </a:solidFill>
                <a:latin typeface="Arial"/>
                <a:ea typeface="Arial"/>
                <a:cs typeface="Arial"/>
                <a:sym typeface="Arial"/>
                <a:hlinkClick r:id="rId3"/>
              </a:rPr>
              <a:t>https://github.com/spring-projects/spring-boot</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Spring Boot makes it easy to create Spring-powered, production-grade applications and services with absolute minimum fuss. It takes an opinionated view of the Spring platform so that new and existing users can quickly get to the bits they need.</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You can use Spring Boot to create stand-alone Java applications that can be started using </a:t>
            </a:r>
            <a:r>
              <a:rPr lang="en-GB" sz="1000" b="0" i="0" u="none" strike="noStrike" cap="none">
                <a:solidFill>
                  <a:srgbClr val="24292E"/>
                </a:solidFill>
                <a:latin typeface="Consolas"/>
                <a:ea typeface="Consolas"/>
                <a:cs typeface="Consolas"/>
                <a:sym typeface="Consolas"/>
              </a:rPr>
              <a:t>java -jar</a:t>
            </a:r>
            <a:r>
              <a:rPr lang="en-GB" sz="1200" b="0" i="0" u="none" strike="noStrike" cap="none">
                <a:solidFill>
                  <a:srgbClr val="24292E"/>
                </a:solidFill>
                <a:latin typeface="Arial"/>
                <a:ea typeface="Arial"/>
                <a:cs typeface="Arial"/>
                <a:sym typeface="Arial"/>
              </a:rPr>
              <a:t> or more traditional WAR deployments. We also provide a command line tool that runs spring scripts.</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Our primary goals are:</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120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radically faster and widely accessible getting started experience for all Spring development</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Be opinionated out of the box, but get out of the way quickly as requirements start to diverge from the defaults</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range of non-functional features that are common to large classes of projects (e.g. embedded servers, security, metrics, health checks, externalized configuration)</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Absolutely no code generation and no requirement for XML configuration</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240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251" name="Shape 251"/>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81</a:t>
            </a:fld>
            <a:endParaRPr>
              <a:solidFill>
                <a:prstClr val="black"/>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pPr>
              <a:defRPr>
                <a:latin typeface="Calibri"/>
                <a:ea typeface="Calibri"/>
                <a:cs typeface="Calibri"/>
                <a:sym typeface="Calibri"/>
              </a:defRPr>
            </a:pPr>
            <a:r>
              <a:t>New challenges</a:t>
            </a:r>
          </a:p>
          <a:p>
            <a:pPr>
              <a:defRPr>
                <a:latin typeface="Calibri"/>
                <a:ea typeface="Calibri"/>
                <a:cs typeface="Calibri"/>
                <a:sym typeface="Calibri"/>
              </a:defRPr>
            </a:pPr>
            <a:endParaRPr/>
          </a:p>
          <a:p>
            <a:pPr>
              <a:defRPr>
                <a:latin typeface="Calibri"/>
                <a:ea typeface="Calibri"/>
                <a:cs typeface="Calibri"/>
                <a:sym typeface="Calibri"/>
              </a:defRPr>
            </a:pPr>
            <a:r>
              <a:t>Where to store shared info, how to track everyone,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 four Golden Signals</a:t>
            </a:r>
            <a:r>
              <a:rPr lang="en-US" baseline="0" dirty="0" smtClean="0"/>
              <a:t> are </a:t>
            </a:r>
          </a:p>
          <a:p>
            <a:pPr marL="0" lvl="0" indent="0" rtl="0">
              <a:spcBef>
                <a:spcPts val="0"/>
              </a:spcBef>
              <a:spcAft>
                <a:spcPts val="0"/>
              </a:spcAft>
              <a:buNone/>
            </a:pPr>
            <a:r>
              <a:rPr lang="en-US" baseline="0" dirty="0" smtClean="0"/>
              <a:t>Latency</a:t>
            </a:r>
          </a:p>
          <a:p>
            <a:pPr marL="0" lvl="0" indent="0" rtl="0">
              <a:spcBef>
                <a:spcPts val="0"/>
              </a:spcBef>
              <a:spcAft>
                <a:spcPts val="0"/>
              </a:spcAft>
              <a:buNone/>
            </a:pPr>
            <a:r>
              <a:rPr lang="en-US" baseline="0" dirty="0" smtClean="0"/>
              <a:t>Errors</a:t>
            </a:r>
          </a:p>
          <a:p>
            <a:pPr marL="0" lvl="0" indent="0" rtl="0">
              <a:spcBef>
                <a:spcPts val="0"/>
              </a:spcBef>
              <a:spcAft>
                <a:spcPts val="0"/>
              </a:spcAft>
              <a:buNone/>
            </a:pPr>
            <a:r>
              <a:rPr lang="en-US" baseline="0" dirty="0" smtClean="0"/>
              <a:t>Saturation</a:t>
            </a:r>
          </a:p>
          <a:p>
            <a:pPr marL="0" lvl="0" indent="0" rtl="0">
              <a:spcBef>
                <a:spcPts val="0"/>
              </a:spcBef>
              <a:spcAft>
                <a:spcPts val="0"/>
              </a:spcAft>
              <a:buNone/>
            </a:pPr>
            <a:r>
              <a:rPr lang="en-US" baseline="0" dirty="0" smtClean="0"/>
              <a:t>Traffic</a:t>
            </a: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Shape 3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356" name="Shape 356"/>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91</a:t>
            </a:fld>
            <a:endParaRPr>
              <a:solidFill>
                <a:prstClr val="black"/>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a:defRPr>
                <a:latin typeface="Calibri"/>
                <a:ea typeface="Calibri"/>
                <a:cs typeface="Calibri"/>
                <a:sym typeface="Calibri"/>
              </a:defRPr>
            </a:pPr>
            <a:r>
              <a:t>Defining “cloud native”</a:t>
            </a:r>
          </a:p>
          <a:p>
            <a:pPr>
              <a:defRPr>
                <a:latin typeface="Calibri"/>
                <a:ea typeface="Calibri"/>
                <a:cs typeface="Calibri"/>
                <a:sym typeface="Calibri"/>
              </a:defRPr>
            </a:pPr>
            <a:endParaRPr/>
          </a:p>
          <a:p>
            <a:pPr>
              <a:defRPr>
                <a:latin typeface="Calibri"/>
                <a:ea typeface="Calibri"/>
                <a:cs typeface="Calibri"/>
                <a:sym typeface="Calibri"/>
              </a:defRPr>
            </a:pPr>
            <a:r>
              <a:t>Not about where, but HOW you build and run your app.</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Shape 44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443" name="Shape 443"/>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95</a:t>
            </a:fld>
            <a:endParaRPr>
              <a:solidFill>
                <a:prstClr val="black"/>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0" name="Shape 5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age - multiple levels">
  <p:cSld name="Main page - multiple levels">
    <p:spTree>
      <p:nvGrpSpPr>
        <p:cNvPr id="1" name="Shape 17"/>
        <p:cNvGrpSpPr/>
        <p:nvPr/>
      </p:nvGrpSpPr>
      <p:grpSpPr>
        <a:xfrm>
          <a:off x="0" y="0"/>
          <a:ext cx="0" cy="0"/>
          <a:chOff x="0" y="0"/>
          <a:chExt cx="0" cy="0"/>
        </a:xfrm>
      </p:grpSpPr>
      <p:sp>
        <p:nvSpPr>
          <p:cNvPr id="18" name="Shape 18"/>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 name="Shape 19"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
        <p:nvSpPr>
          <p:cNvPr id="20" name="Shape 20"/>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Shape 21"/>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2" name="Shape 22"/>
          <p:cNvSpPr txBox="1">
            <a:spLocks noGrp="1"/>
          </p:cNvSpPr>
          <p:nvPr>
            <p:ph type="body" idx="2"/>
          </p:nvPr>
        </p:nvSpPr>
        <p:spPr>
          <a:xfrm>
            <a:off x="289150" y="1214375"/>
            <a:ext cx="7358699" cy="3231000"/>
          </a:xfrm>
          <a:prstGeom prst="rect">
            <a:avLst/>
          </a:prstGeom>
          <a:noFill/>
          <a:ln>
            <a:noFill/>
          </a:ln>
        </p:spPr>
        <p:txBody>
          <a:bodyPr spcFirstLastPara="1" wrap="square" lIns="91425" tIns="91425" rIns="91425" bIns="91425" anchor="t" anchorCtr="0"/>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3pPr>
            <a:lvl4pPr marL="1828800" marR="0" lvl="3"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4pPr>
            <a:lvl5pPr marL="2286000" marR="0" lvl="4"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5pPr>
            <a:lvl6pPr marL="2743200" marR="0" lvl="5"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6pPr>
            <a:lvl7pPr marL="3200400" marR="0" lvl="6"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7pPr>
            <a:lvl8pPr marL="3657600" marR="0" lvl="7"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8pPr>
            <a:lvl9pPr marL="4114800" marR="0" lvl="8"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471931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28"/>
        <p:cNvGrpSpPr/>
        <p:nvPr/>
      </p:nvGrpSpPr>
      <p:grpSpPr>
        <a:xfrm>
          <a:off x="0" y="0"/>
          <a:ext cx="0" cy="0"/>
          <a:chOff x="0" y="0"/>
          <a:chExt cx="0" cy="0"/>
        </a:xfrm>
      </p:grpSpPr>
      <p:sp>
        <p:nvSpPr>
          <p:cNvPr id="29" name="Shape 29"/>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0" name="Shape 30"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3094169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31"/>
        <p:cNvGrpSpPr/>
        <p:nvPr/>
      </p:nvGrpSpPr>
      <p:grpSpPr>
        <a:xfrm>
          <a:off x="0" y="0"/>
          <a:ext cx="0" cy="0"/>
          <a:chOff x="0" y="0"/>
          <a:chExt cx="0" cy="0"/>
        </a:xfrm>
      </p:grpSpPr>
      <p:sp>
        <p:nvSpPr>
          <p:cNvPr id="32" name="Shape 32"/>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 name="Shape 33"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
        <p:nvSpPr>
          <p:cNvPr id="34" name="Shape 34"/>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6" name="Shape 36"/>
          <p:cNvSpPr txBox="1">
            <a:spLocks noGrp="1"/>
          </p:cNvSpPr>
          <p:nvPr>
            <p:ph type="body" idx="2"/>
          </p:nvPr>
        </p:nvSpPr>
        <p:spPr>
          <a:xfrm>
            <a:off x="289150" y="1214375"/>
            <a:ext cx="7358699" cy="3231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418059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Slide">
  <p:cSld name="Section Title Sli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59044" y="1638563"/>
            <a:ext cx="7611599" cy="102629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36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5" name="Shape 25"/>
          <p:cNvSpPr txBox="1">
            <a:spLocks noGrp="1"/>
          </p:cNvSpPr>
          <p:nvPr>
            <p:ph type="subTitle" idx="1"/>
          </p:nvPr>
        </p:nvSpPr>
        <p:spPr>
          <a:xfrm>
            <a:off x="657772" y="2664866"/>
            <a:ext cx="4380599" cy="38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434343"/>
              </a:buClr>
              <a:buSzPts val="1400"/>
              <a:buFont typeface="Arial"/>
              <a:buNone/>
              <a:defRPr sz="16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Shape 26"/>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7" name="Shape 27"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1688276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70887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32420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08059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19"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endParaRPr/>
          </a:p>
        </p:txBody>
      </p:sp>
      <p:sp>
        <p:nvSpPr>
          <p:cNvPr id="20"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pic>
        <p:nvPicPr>
          <p:cNvPr id="27" name="Shape 264" descr="Shape 264"/>
          <p:cNvPicPr>
            <a:picLocks noChangeAspect="1"/>
          </p:cNvPicPr>
          <p:nvPr/>
        </p:nvPicPr>
        <p:blipFill>
          <a:blip r:embed="rId2">
            <a:extLst/>
          </a:blip>
          <a:stretch>
            <a:fillRect/>
          </a:stretch>
        </p:blipFill>
        <p:spPr>
          <a:xfrm>
            <a:off x="-10" y="4772095"/>
            <a:ext cx="897000" cy="371401"/>
          </a:xfrm>
          <a:prstGeom prst="rect">
            <a:avLst/>
          </a:prstGeom>
          <a:ln w="12700">
            <a:miter lim="400000"/>
          </a:ln>
        </p:spPr>
      </p:pic>
      <p:sp>
        <p:nvSpPr>
          <p:cNvPr id="28" name="Title Text"/>
          <p:cNvSpPr txBox="1">
            <a:spLocks noGrp="1"/>
          </p:cNvSpPr>
          <p:nvPr>
            <p:ph type="title"/>
          </p:nvPr>
        </p:nvSpPr>
        <p:spPr>
          <a:xfrm>
            <a:off x="253550" y="151274"/>
            <a:ext cx="8663100" cy="557702"/>
          </a:xfrm>
          <a:prstGeom prst="rect">
            <a:avLst/>
          </a:prstGeom>
        </p:spPr>
        <p:txBody>
          <a:bodyPr lIns="91424" tIns="91424" rIns="91424" bIns="91424" anchor="t">
            <a:normAutofit/>
          </a:bodyPr>
          <a:lstStyle>
            <a:lvl1pPr>
              <a:defRPr sz="2500" b="1">
                <a:latin typeface="Proxima Nova"/>
                <a:ea typeface="Proxima Nova"/>
                <a:cs typeface="Proxima Nova"/>
                <a:sym typeface="Proxima Nova"/>
              </a:defRPr>
            </a:lvl1pPr>
          </a:lstStyle>
          <a:p>
            <a:r>
              <a:t>Title Text</a:t>
            </a:r>
          </a:p>
        </p:txBody>
      </p:sp>
      <p:sp>
        <p:nvSpPr>
          <p:cNvPr id="29"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3323D"/>
        </a:solidFill>
        <a:effectLst/>
      </p:bgPr>
    </p:bg>
    <p:spTree>
      <p:nvGrpSpPr>
        <p:cNvPr id="1" name=""/>
        <p:cNvGrpSpPr/>
        <p:nvPr/>
      </p:nvGrpSpPr>
      <p:grpSpPr>
        <a:xfrm>
          <a:off x="0" y="0"/>
          <a:ext cx="0" cy="0"/>
          <a:chOff x="0" y="0"/>
          <a:chExt cx="0" cy="0"/>
        </a:xfrm>
      </p:grpSpPr>
      <p:pic>
        <p:nvPicPr>
          <p:cNvPr id="188"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6_Blank">
    <p:spTree>
      <p:nvGrpSpPr>
        <p:cNvPr id="1" name=""/>
        <p:cNvGrpSpPr/>
        <p:nvPr/>
      </p:nvGrpSpPr>
      <p:grpSpPr>
        <a:xfrm>
          <a:off x="0" y="0"/>
          <a:ext cx="0" cy="0"/>
          <a:chOff x="0" y="0"/>
          <a:chExt cx="0" cy="0"/>
        </a:xfrm>
      </p:grpSpPr>
      <p:pic>
        <p:nvPicPr>
          <p:cNvPr id="196"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97"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endParaRPr/>
          </a:p>
        </p:txBody>
      </p:sp>
      <p:sp>
        <p:nvSpPr>
          <p:cNvPr id="198"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Slide_5">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192475" y="151274"/>
            <a:ext cx="8663100" cy="393902"/>
          </a:xfrm>
          <a:prstGeom prst="rect">
            <a:avLst/>
          </a:prstGeom>
        </p:spPr>
        <p:txBody>
          <a:bodyPr lIns="91424" tIns="91424" rIns="91424" bIns="91424" anchor="t">
            <a:normAutofit/>
          </a:bodyPr>
          <a:lstStyle>
            <a:lvl1pPr>
              <a:defRPr sz="2500" b="1">
                <a:solidFill>
                  <a:srgbClr val="00253E"/>
                </a:solidFill>
                <a:latin typeface="Proxima Nova"/>
                <a:ea typeface="Proxima Nova"/>
                <a:cs typeface="Proxima Nova"/>
                <a:sym typeface="Proxima Nova"/>
              </a:defRPr>
            </a:lvl1pPr>
          </a:lstStyle>
          <a:p>
            <a:r>
              <a:t>Title Text</a:t>
            </a:r>
          </a:p>
        </p:txBody>
      </p:sp>
      <p:grpSp>
        <p:nvGrpSpPr>
          <p:cNvPr id="214" name="Shape 254"/>
          <p:cNvGrpSpPr/>
          <p:nvPr/>
        </p:nvGrpSpPr>
        <p:grpSpPr>
          <a:xfrm>
            <a:off x="287524" y="4854556"/>
            <a:ext cx="634915" cy="148712"/>
            <a:chOff x="0" y="0"/>
            <a:chExt cx="634914" cy="148711"/>
          </a:xfrm>
        </p:grpSpPr>
        <p:sp>
          <p:nvSpPr>
            <p:cNvPr id="206" name="Shape 255"/>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7" name="Shape 256"/>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8" name="Shape 257"/>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9" name="Shape 258"/>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0" name="Shape 259"/>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1" name="Shape 260"/>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2" name="Shape 261"/>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3" name="Shape 262"/>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sp>
        <p:nvSpPr>
          <p:cNvPr id="215" name="Body Level One…"/>
          <p:cNvSpPr txBox="1">
            <a:spLocks noGrp="1"/>
          </p:cNvSpPr>
          <p:nvPr>
            <p:ph type="body" idx="1"/>
          </p:nvPr>
        </p:nvSpPr>
        <p:spPr>
          <a:xfrm>
            <a:off x="915400" y="900399"/>
            <a:ext cx="7333200" cy="3769502"/>
          </a:xfrm>
          <a:prstGeom prst="rect">
            <a:avLst/>
          </a:prstGeom>
        </p:spPr>
        <p:txBody>
          <a:bodyPr lIns="91424" tIns="91424" rIns="91424" bIns="91424">
            <a:normAutofit/>
          </a:bodyPr>
          <a:lstStyle>
            <a:lvl1pPr marL="4572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1pPr>
            <a:lvl2pPr marL="9144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2pPr>
            <a:lvl3pPr marL="13716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3pPr>
            <a:lvl4pPr marL="18288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4pPr>
            <a:lvl5pPr marL="22860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5p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452278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Shape 66"/>
          <p:cNvGrpSpPr/>
          <p:nvPr/>
        </p:nvGrpSpPr>
        <p:grpSpPr>
          <a:xfrm>
            <a:off x="287525" y="4854556"/>
            <a:ext cx="634914" cy="148716"/>
            <a:chOff x="1841475" y="2392725"/>
            <a:chExt cx="3928925" cy="920275"/>
          </a:xfrm>
        </p:grpSpPr>
        <p:sp>
          <p:nvSpPr>
            <p:cNvPr id="67" name="Shape 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Shape 7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Shape 7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Shape 7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Shape 78"/>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Shape 7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408113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6"/>
        <p:cNvGrpSpPr/>
        <p:nvPr/>
      </p:nvGrpSpPr>
      <p:grpSpPr>
        <a:xfrm>
          <a:off x="0" y="0"/>
          <a:ext cx="0" cy="0"/>
          <a:chOff x="0" y="0"/>
          <a:chExt cx="0" cy="0"/>
        </a:xfrm>
      </p:grpSpPr>
      <p:sp>
        <p:nvSpPr>
          <p:cNvPr id="7" name="Shape 7"/>
          <p:cNvSpPr/>
          <p:nvPr/>
        </p:nvSpPr>
        <p:spPr>
          <a:xfrm>
            <a:off x="-7050" y="0"/>
            <a:ext cx="9158100" cy="5143499"/>
          </a:xfrm>
          <a:prstGeom prst="rect">
            <a:avLst/>
          </a:prstGeom>
          <a:solidFill>
            <a:srgbClr val="2332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 name="Shape 8"/>
          <p:cNvPicPr preferRelativeResize="0"/>
          <p:nvPr/>
        </p:nvPicPr>
        <p:blipFill rotWithShape="1">
          <a:blip r:embed="rId2">
            <a:alphaModFix/>
          </a:blip>
          <a:srcRect/>
          <a:stretch/>
        </p:blipFill>
        <p:spPr>
          <a:xfrm>
            <a:off x="774700" y="1295400"/>
            <a:ext cx="1431300" cy="336599"/>
          </a:xfrm>
          <a:prstGeom prst="rect">
            <a:avLst/>
          </a:prstGeom>
          <a:noFill/>
          <a:ln>
            <a:noFill/>
          </a:ln>
        </p:spPr>
      </p:pic>
      <p:sp>
        <p:nvSpPr>
          <p:cNvPr id="9" name="Shape 9"/>
          <p:cNvSpPr txBox="1">
            <a:spLocks noGrp="1"/>
          </p:cNvSpPr>
          <p:nvPr>
            <p:ph type="title"/>
          </p:nvPr>
        </p:nvSpPr>
        <p:spPr>
          <a:xfrm>
            <a:off x="659044" y="1951688"/>
            <a:ext cx="7611599" cy="102629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2"/>
              </a:buClr>
              <a:buSzPts val="1400"/>
              <a:buFont typeface="Arial"/>
              <a:buNone/>
              <a:defRPr sz="3600" b="1" i="0" u="none" strike="noStrike" cap="none">
                <a:solidFill>
                  <a:schemeClr val="accent2"/>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0" name="Shape 10"/>
          <p:cNvSpPr txBox="1">
            <a:spLocks noGrp="1"/>
          </p:cNvSpPr>
          <p:nvPr>
            <p:ph type="subTitle" idx="1"/>
          </p:nvPr>
        </p:nvSpPr>
        <p:spPr>
          <a:xfrm>
            <a:off x="657772" y="3303416"/>
            <a:ext cx="4380599" cy="38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Shape 11"/>
          <p:cNvSpPr txBox="1"/>
          <p:nvPr/>
        </p:nvSpPr>
        <p:spPr>
          <a:xfrm>
            <a:off x="48250" y="-520850"/>
            <a:ext cx="8088000" cy="383700"/>
          </a:xfrm>
          <a:prstGeom prst="rect">
            <a:avLst/>
          </a:prstGeom>
          <a:solidFill>
            <a:schemeClr val="accent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1400"/>
              <a:buFont typeface="Arial"/>
              <a:buNone/>
            </a:pPr>
            <a:r>
              <a:rPr lang="en-GB" sz="1400" b="0" i="0" u="none" strike="noStrike" cap="none">
                <a:solidFill>
                  <a:schemeClr val="accent3"/>
                </a:solidFill>
                <a:latin typeface="Arial"/>
                <a:ea typeface="Arial"/>
                <a:cs typeface="Arial"/>
                <a:sym typeface="Arial"/>
              </a:rPr>
              <a:t>background image:  960x540 pixels - send to back of slide and set to 80% transparency</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16934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Shape 10" descr="Shape 10"/>
          <p:cNvPicPr>
            <a:picLocks noChangeAspect="1"/>
          </p:cNvPicPr>
          <p:nvPr/>
        </p:nvPicPr>
        <p:blipFill>
          <a:blip r:embed="rId18">
            <a:extLst/>
          </a:blip>
          <a:stretch>
            <a:fillRect/>
          </a:stretch>
        </p:blipFill>
        <p:spPr>
          <a:xfrm>
            <a:off x="8272778" y="4855076"/>
            <a:ext cx="731520" cy="171299"/>
          </a:xfrm>
          <a:prstGeom prst="rect">
            <a:avLst/>
          </a:prstGeom>
          <a:ln w="12700">
            <a:miter lim="400000"/>
          </a:ln>
        </p:spPr>
      </p:pic>
      <p:sp>
        <p:nvSpPr>
          <p:cNvPr id="3" name="Slide Number"/>
          <p:cNvSpPr txBox="1">
            <a:spLocks noGrp="1"/>
          </p:cNvSpPr>
          <p:nvPr>
            <p:ph type="sldNum" sz="quarter" idx="2"/>
          </p:nvPr>
        </p:nvSpPr>
        <p:spPr>
          <a:xfrm>
            <a:off x="48247" y="4861462"/>
            <a:ext cx="231237" cy="214661"/>
          </a:xfrm>
          <a:prstGeom prst="rect">
            <a:avLst/>
          </a:prstGeom>
          <a:ln w="12700">
            <a:miter lim="400000"/>
          </a:ln>
        </p:spPr>
        <p:txBody>
          <a:bodyPr wrap="none" lIns="45699" tIns="45699" rIns="45699" bIns="45699">
            <a:spAutoFit/>
          </a:bodyPr>
          <a:lstStyle>
            <a:lvl1pPr>
              <a:defRPr sz="900">
                <a:solidFill>
                  <a:srgbClr val="A5A5A5"/>
                </a:solidFill>
              </a:defRPr>
            </a:lvl1pPr>
          </a:lstStyle>
          <a:p>
            <a:fld id="{86CB4B4D-7CA3-9044-876B-883B54F8677D}" type="slidenum">
              <a:t>‹#›</a:t>
            </a:fld>
            <a:endParaRPr/>
          </a:p>
        </p:txBody>
      </p:sp>
      <p:sp>
        <p:nvSpPr>
          <p:cNvPr id="4" name="Title Text"/>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Title Text</a:t>
            </a:r>
          </a:p>
        </p:txBody>
      </p:sp>
      <p:sp>
        <p:nvSpPr>
          <p:cNvPr id="5"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ransition xmlns:p14="http://schemas.microsoft.com/office/powerpoint/2010/main" spd="med"/>
  <p:txStyles>
    <p:title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titleStyle>
    <p:body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bodyStyle>
    <p:otherStyle>
      <a:lvl1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 Id="rId3" Type="http://schemas.openxmlformats.org/officeDocument/2006/relationships/image" Target="../media/image5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 Id="rId3" Type="http://schemas.openxmlformats.org/officeDocument/2006/relationships/image" Target="../media/image6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7.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hyperlink" Target="https://github.com/spring-projects/spring-boo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 Id="rId3" Type="http://schemas.openxmlformats.org/officeDocument/2006/relationships/image" Target="../media/image6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4"/>
          <p:cNvSpPr/>
          <p:nvPr/>
        </p:nvSpPr>
        <p:spPr>
          <a:xfrm>
            <a:off x="0" y="0"/>
            <a:ext cx="9144000" cy="5143499"/>
          </a:xfrm>
          <a:prstGeom prst="rect">
            <a:avLst/>
          </a:prstGeom>
          <a:solidFill>
            <a:srgbClr val="23323D"/>
          </a:solidFill>
          <a:ln w="12700">
            <a:miter lim="400000"/>
          </a:ln>
        </p:spPr>
        <p:txBody>
          <a:bodyPr lIns="45719" rIns="45719" anchor="ctr"/>
          <a:lstStyle/>
          <a:p>
            <a:pPr algn="ctr">
              <a:defRPr sz="1800">
                <a:solidFill>
                  <a:srgbClr val="FFFFFF"/>
                </a:solidFill>
              </a:defRPr>
            </a:pPr>
            <a:endParaRPr/>
          </a:p>
        </p:txBody>
      </p:sp>
      <p:sp>
        <p:nvSpPr>
          <p:cNvPr id="226" name="Shape 25"/>
          <p:cNvSpPr txBox="1"/>
          <p:nvPr/>
        </p:nvSpPr>
        <p:spPr>
          <a:xfrm>
            <a:off x="653111" y="1861837"/>
            <a:ext cx="8047785"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3200" b="1">
                <a:solidFill>
                  <a:schemeClr val="accent2"/>
                </a:solidFill>
                <a:latin typeface="Proxima Nova Rg"/>
                <a:ea typeface="Proxima Nova Rg"/>
                <a:cs typeface="Proxima Nova Rg"/>
                <a:sym typeface="Proxima Nova Rg"/>
              </a:defRPr>
            </a:lvl1pPr>
          </a:lstStyle>
          <a:p>
            <a:r>
              <a:t>Spring/Java Cloud-Native Bootcamp</a:t>
            </a:r>
          </a:p>
        </p:txBody>
      </p:sp>
      <p:pic>
        <p:nvPicPr>
          <p:cNvPr id="227" name="Shape 26" descr="Shape 26"/>
          <p:cNvPicPr>
            <a:picLocks noChangeAspect="1"/>
          </p:cNvPicPr>
          <p:nvPr/>
        </p:nvPicPr>
        <p:blipFill>
          <a:blip r:embed="rId3">
            <a:extLst/>
          </a:blip>
          <a:stretch>
            <a:fillRect/>
          </a:stretch>
        </p:blipFill>
        <p:spPr>
          <a:xfrm>
            <a:off x="774700" y="1295400"/>
            <a:ext cx="1431404" cy="336550"/>
          </a:xfrm>
          <a:prstGeom prst="rect">
            <a:avLst/>
          </a:prstGeom>
          <a:ln w="12700">
            <a:miter lim="400000"/>
          </a:ln>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87"/>
          <p:cNvSpPr txBox="1"/>
          <p:nvPr/>
        </p:nvSpPr>
        <p:spPr>
          <a:xfrm>
            <a:off x="956928" y="388292"/>
            <a:ext cx="6974959" cy="414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2400" b="1">
                <a:solidFill>
                  <a:schemeClr val="accent2"/>
                </a:solidFill>
                <a:latin typeface="Proxima Nova Rg"/>
                <a:ea typeface="Proxima Nova Rg"/>
                <a:cs typeface="Proxima Nova Rg"/>
                <a:sym typeface="Proxima Nova Rg"/>
              </a:defRPr>
            </a:pPr>
            <a:r>
              <a:t>What is “cloud-native” all about?</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This is an approach to building and operating software that takes advantage of the cloud-computing model. Often seen as a combination of </a:t>
            </a:r>
            <a:r>
              <a:rPr b="1"/>
              <a:t>microservices</a:t>
            </a:r>
            <a:r>
              <a:t>, </a:t>
            </a:r>
            <a:r>
              <a:rPr b="1"/>
              <a:t>continuous delivery</a:t>
            </a:r>
            <a:r>
              <a:t>, </a:t>
            </a:r>
            <a:r>
              <a:rPr b="1"/>
              <a:t>containers</a:t>
            </a:r>
            <a:r>
              <a:t>, and </a:t>
            </a:r>
            <a:r>
              <a:rPr b="1"/>
              <a:t>DevOps</a:t>
            </a:r>
            <a:r>
              <a:t>.</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It’s all about software that’s built for </a:t>
            </a:r>
            <a:r>
              <a:rPr b="1"/>
              <a:t>scale</a:t>
            </a:r>
            <a:r>
              <a:t>, built for </a:t>
            </a:r>
            <a:r>
              <a:rPr b="1"/>
              <a:t>continuous change</a:t>
            </a:r>
            <a:r>
              <a:t>, built to </a:t>
            </a:r>
            <a:r>
              <a:rPr b="1"/>
              <a:t>tolerate failure</a:t>
            </a:r>
            <a:r>
              <a:t>, built for </a:t>
            </a:r>
            <a:r>
              <a:rPr b="1"/>
              <a:t>manageability</a:t>
            </a:r>
            <a:r>
              <a:t>.</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8">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288">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2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1" build="p" bldLvl="5" animBg="1" advAuto="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93" name="Shape 49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Backend File Naming</a:t>
            </a:r>
            <a:endParaRPr/>
          </a:p>
        </p:txBody>
      </p:sp>
      <p:sp>
        <p:nvSpPr>
          <p:cNvPr id="494" name="Shape 494"/>
          <p:cNvSpPr txBox="1">
            <a:spLocks noGrp="1"/>
          </p:cNvSpPr>
          <p:nvPr>
            <p:ph type="body" idx="2"/>
          </p:nvPr>
        </p:nvSpPr>
        <p:spPr>
          <a:xfrm>
            <a:off x="289150" y="1214375"/>
            <a:ext cx="7949700" cy="3231000"/>
          </a:xfrm>
          <a:prstGeom prst="rect">
            <a:avLst/>
          </a:prstGeom>
        </p:spPr>
        <p:txBody>
          <a:bodyPr spcFirstLastPara="1" wrap="square" lIns="91425" tIns="91425" rIns="91425" bIns="91425" anchor="t" anchorCtr="0">
            <a:noAutofit/>
          </a:bodyPr>
          <a:lstStyle/>
          <a:p>
            <a:pPr marL="457200" lvl="0" indent="-349250" rtl="0">
              <a:spcBef>
                <a:spcPts val="100"/>
              </a:spcBef>
              <a:spcAft>
                <a:spcPts val="0"/>
              </a:spcAft>
              <a:buClr>
                <a:srgbClr val="73758F"/>
              </a:buClr>
              <a:buSzPts val="1900"/>
              <a:buChar char="●"/>
            </a:pPr>
            <a:r>
              <a:rPr lang="en-GB" sz="1900" dirty="0">
                <a:solidFill>
                  <a:srgbClr val="000000"/>
                </a:solidFill>
              </a:rPr>
              <a:t>Default Pattern:</a:t>
            </a:r>
            <a:endParaRPr sz="1900" dirty="0">
              <a:solidFill>
                <a:srgbClr val="000000"/>
              </a:solidFill>
            </a:endParaRPr>
          </a:p>
          <a:p>
            <a:pPr marL="0" lvl="0" indent="0" rtl="0">
              <a:spcBef>
                <a:spcPts val="100"/>
              </a:spcBef>
              <a:spcAft>
                <a:spcPts val="0"/>
              </a:spcAft>
              <a:buNone/>
            </a:pPr>
            <a:endParaRPr sz="1900" dirty="0">
              <a:solidFill>
                <a:srgbClr val="000000"/>
              </a:solidFill>
            </a:endParaRPr>
          </a:p>
          <a:p>
            <a:pPr marL="0" lvl="0" indent="0" rtl="0">
              <a:spcBef>
                <a:spcPts val="0"/>
              </a:spcBef>
              <a:spcAft>
                <a:spcPts val="0"/>
              </a:spcAft>
              <a:buClr>
                <a:schemeClr val="dk1"/>
              </a:buClr>
              <a:buSzPts val="1100"/>
              <a:buFont typeface="Arial"/>
              <a:buNone/>
            </a:pPr>
            <a:r>
              <a:rPr lang="en-GB" sz="1900" dirty="0">
                <a:solidFill>
                  <a:srgbClr val="000000"/>
                </a:solidFill>
              </a:rPr>
              <a:t>{application}-{profile}.[</a:t>
            </a:r>
            <a:r>
              <a:rPr lang="en-GB" sz="1900" dirty="0" err="1">
                <a:solidFill>
                  <a:srgbClr val="000000"/>
                </a:solidFill>
              </a:rPr>
              <a:t>properties|yml</a:t>
            </a:r>
            <a:r>
              <a:rPr lang="en-GB" sz="1900" dirty="0">
                <a:solidFill>
                  <a:srgbClr val="000000"/>
                </a:solidFill>
              </a:rPr>
              <a:t>]</a:t>
            </a:r>
            <a:endParaRPr sz="1900" dirty="0">
              <a:solidFill>
                <a:srgbClr val="000000"/>
              </a:solidFill>
            </a:endParaRPr>
          </a:p>
          <a:p>
            <a:pPr marL="457200" lvl="0" indent="-349250" rtl="0">
              <a:spcBef>
                <a:spcPts val="2000"/>
              </a:spcBef>
              <a:spcAft>
                <a:spcPts val="0"/>
              </a:spcAft>
              <a:buClr>
                <a:srgbClr val="73758F"/>
              </a:buClr>
              <a:buSzPts val="1900"/>
              <a:buChar char="●"/>
            </a:pPr>
            <a:r>
              <a:rPr lang="en-GB" sz="1900" dirty="0">
                <a:solidFill>
                  <a:srgbClr val="000000"/>
                </a:solidFill>
              </a:rPr>
              <a:t>Example:</a:t>
            </a:r>
            <a:endParaRPr sz="1900" dirty="0">
              <a:solidFill>
                <a:srgbClr val="000000"/>
              </a:solidFill>
            </a:endParaRPr>
          </a:p>
          <a:p>
            <a:pPr marL="0" lvl="0" indent="0" rtl="0">
              <a:lnSpc>
                <a:spcPct val="187272"/>
              </a:lnSpc>
              <a:spcBef>
                <a:spcPts val="0"/>
              </a:spcBef>
              <a:spcAft>
                <a:spcPts val="0"/>
              </a:spcAft>
              <a:buClr>
                <a:schemeClr val="dk1"/>
              </a:buClr>
              <a:buSzPts val="1100"/>
              <a:buFont typeface="Arial"/>
              <a:buNone/>
            </a:pPr>
            <a:r>
              <a:rPr lang="en-GB" sz="1900" dirty="0" err="1">
                <a:solidFill>
                  <a:srgbClr val="000000"/>
                </a:solidFill>
              </a:rPr>
              <a:t>spring.application.name</a:t>
            </a:r>
            <a:r>
              <a:rPr lang="en-GB" sz="1900" dirty="0">
                <a:solidFill>
                  <a:srgbClr val="000000"/>
                </a:solidFill>
              </a:rPr>
              <a:t>: </a:t>
            </a:r>
            <a:r>
              <a:rPr lang="en-GB" sz="1900" b="1" dirty="0">
                <a:solidFill>
                  <a:srgbClr val="000000"/>
                </a:solidFill>
              </a:rPr>
              <a:t>greeting</a:t>
            </a:r>
            <a:r>
              <a:rPr lang="en-GB" sz="1900" dirty="0">
                <a:solidFill>
                  <a:srgbClr val="000000"/>
                </a:solidFill>
              </a:rPr>
              <a:t>  </a:t>
            </a:r>
            <a:r>
              <a:rPr lang="en-GB" sz="1900" dirty="0" err="1">
                <a:solidFill>
                  <a:srgbClr val="000000"/>
                </a:solidFill>
              </a:rPr>
              <a:t>spring.profiles.active</a:t>
            </a:r>
            <a:r>
              <a:rPr lang="en-GB" sz="1900" dirty="0">
                <a:solidFill>
                  <a:srgbClr val="000000"/>
                </a:solidFill>
              </a:rPr>
              <a:t>: </a:t>
            </a:r>
            <a:r>
              <a:rPr lang="en-GB" sz="1900" b="1" dirty="0" err="1">
                <a:solidFill>
                  <a:srgbClr val="000000"/>
                </a:solidFill>
              </a:rPr>
              <a:t>qa</a:t>
            </a:r>
            <a:endParaRPr sz="1900" b="1" dirty="0">
              <a:solidFill>
                <a:srgbClr val="000000"/>
              </a:solidFill>
            </a:endParaRPr>
          </a:p>
          <a:p>
            <a:pPr marL="0" lvl="0" indent="0" rtl="0">
              <a:spcBef>
                <a:spcPts val="0"/>
              </a:spcBef>
              <a:spcAft>
                <a:spcPts val="0"/>
              </a:spcAft>
              <a:buClr>
                <a:schemeClr val="dk1"/>
              </a:buClr>
              <a:buSzPts val="1100"/>
              <a:buFont typeface="Arial"/>
              <a:buNone/>
            </a:pPr>
            <a:r>
              <a:rPr lang="en-GB" sz="1900" dirty="0">
                <a:solidFill>
                  <a:srgbClr val="000000"/>
                </a:solidFill>
              </a:rPr>
              <a:t>Configuration stored in a file: </a:t>
            </a:r>
            <a:r>
              <a:rPr lang="en-GB" sz="1900" b="1" dirty="0">
                <a:solidFill>
                  <a:srgbClr val="000000"/>
                </a:solidFill>
              </a:rPr>
              <a:t>greeting-</a:t>
            </a:r>
            <a:r>
              <a:rPr lang="en-GB" sz="1900" b="1" dirty="0" err="1">
                <a:solidFill>
                  <a:srgbClr val="000000"/>
                </a:solidFill>
              </a:rPr>
              <a:t>qa.yml</a:t>
            </a:r>
            <a:r>
              <a:rPr lang="en-GB" sz="1900" dirty="0">
                <a:solidFill>
                  <a:srgbClr val="000000"/>
                </a:solidFill>
              </a:rPr>
              <a:t> (or greeting-</a:t>
            </a:r>
            <a:r>
              <a:rPr lang="en-GB" sz="1900" dirty="0" err="1">
                <a:solidFill>
                  <a:srgbClr val="000000"/>
                </a:solidFill>
              </a:rPr>
              <a:t>qa.properties</a:t>
            </a:r>
            <a:r>
              <a:rPr lang="en-GB" sz="1900" i="1" dirty="0">
                <a:solidFill>
                  <a:srgbClr val="000000"/>
                </a:solidFill>
              </a:rPr>
              <a:t>)</a:t>
            </a:r>
            <a:endParaRPr sz="1900" i="1" dirty="0">
              <a:solidFill>
                <a:srgbClr val="000000"/>
              </a:solidFill>
            </a:endParaRPr>
          </a:p>
          <a:p>
            <a:pPr marL="0" lvl="0" indent="0" rtl="0">
              <a:spcBef>
                <a:spcPts val="1700"/>
              </a:spcBef>
              <a:spcAft>
                <a:spcPts val="0"/>
              </a:spcAft>
              <a:buNone/>
            </a:pPr>
            <a:r>
              <a:rPr lang="en-GB" sz="1550" i="1" dirty="0">
                <a:solidFill>
                  <a:srgbClr val="101128"/>
                </a:solidFill>
              </a:rPr>
              <a:t>NOTE: The pattern can be customized via a configuration property named </a:t>
            </a:r>
            <a:r>
              <a:rPr lang="en-GB" sz="1550" dirty="0" err="1">
                <a:solidFill>
                  <a:srgbClr val="004D7F"/>
                </a:solidFill>
              </a:rPr>
              <a:t>searchPaths</a:t>
            </a:r>
            <a:endParaRPr dirty="0"/>
          </a:p>
        </p:txBody>
      </p:sp>
    </p:spTree>
    <p:extLst>
      <p:ext uri="{BB962C8B-B14F-4D97-AF65-F5344CB8AC3E}">
        <p14:creationId xmlns:p14="http://schemas.microsoft.com/office/powerpoint/2010/main" val="19856473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31" name="Shape 53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69900" lvl="0" indent="-342900" rtl="0">
              <a:lnSpc>
                <a:spcPct val="100000"/>
              </a:lnSpc>
              <a:spcBef>
                <a:spcPts val="0"/>
              </a:spcBef>
              <a:spcAft>
                <a:spcPts val="0"/>
              </a:spcAft>
              <a:buSzPts val="1600"/>
              <a:buFont typeface="+mj-lt"/>
              <a:buAutoNum type="arabicPeriod"/>
            </a:pPr>
            <a:r>
              <a:rPr lang="en-GB" dirty="0">
                <a:solidFill>
                  <a:srgbClr val="000000"/>
                </a:solidFill>
              </a:rPr>
              <a:t>Create an instance of </a:t>
            </a:r>
            <a:r>
              <a:rPr lang="en-GB" dirty="0" err="1">
                <a:solidFill>
                  <a:srgbClr val="000000"/>
                </a:solidFill>
              </a:rPr>
              <a:t>Config</a:t>
            </a:r>
            <a:r>
              <a:rPr lang="en-GB" dirty="0">
                <a:solidFill>
                  <a:srgbClr val="000000"/>
                </a:solidFill>
              </a:rPr>
              <a:t> Server in your space</a:t>
            </a:r>
            <a:endParaRPr dirty="0">
              <a:solidFill>
                <a:srgbClr val="000000"/>
              </a:solidFill>
            </a:endParaRPr>
          </a:p>
          <a:p>
            <a:pPr marL="469900" lvl="0" indent="-342900" rtl="0">
              <a:spcBef>
                <a:spcPts val="0"/>
              </a:spcBef>
              <a:spcAft>
                <a:spcPts val="0"/>
              </a:spcAft>
              <a:buSzPts val="1600"/>
              <a:buFont typeface="+mj-lt"/>
              <a:buAutoNum type="arabicPeriod"/>
            </a:pPr>
            <a:r>
              <a:rPr lang="en-GB" dirty="0">
                <a:solidFill>
                  <a:srgbClr val="000000"/>
                </a:solidFill>
              </a:rPr>
              <a:t>Configuration git backend to a public repository</a:t>
            </a:r>
            <a:endParaRPr dirty="0">
              <a:solidFill>
                <a:srgbClr val="000000"/>
              </a:solidFill>
            </a:endParaRPr>
          </a:p>
          <a:p>
            <a:pPr marL="0" lvl="0" indent="0" rtl="0">
              <a:spcBef>
                <a:spcPts val="0"/>
              </a:spcBef>
              <a:spcAft>
                <a:spcPts val="0"/>
              </a:spcAft>
              <a:buClr>
                <a:srgbClr val="000000"/>
              </a:buClr>
              <a:buSzPts val="1100"/>
              <a:buNone/>
            </a:pPr>
            <a:r>
              <a:rPr lang="en-GB" dirty="0" smtClean="0">
                <a:solidFill>
                  <a:srgbClr val="000000"/>
                </a:solidFill>
                <a:latin typeface="Courier New"/>
                <a:ea typeface="Courier New"/>
                <a:cs typeface="Courier New"/>
                <a:sym typeface="Courier New"/>
              </a:rPr>
              <a:t>    {</a:t>
            </a:r>
            <a:r>
              <a:rPr lang="en-GB" dirty="0">
                <a:solidFill>
                  <a:srgbClr val="000000"/>
                </a:solidFill>
                <a:latin typeface="Courier New"/>
                <a:ea typeface="Courier New"/>
                <a:cs typeface="Courier New"/>
                <a:sym typeface="Courier New"/>
              </a:rPr>
              <a:t>"git": { "</a:t>
            </a:r>
            <a:r>
              <a:rPr lang="en-GB" dirty="0" err="1">
                <a:solidFill>
                  <a:srgbClr val="000000"/>
                </a:solidFill>
                <a:latin typeface="Courier New"/>
                <a:ea typeface="Courier New"/>
                <a:cs typeface="Courier New"/>
                <a:sym typeface="Courier New"/>
              </a:rPr>
              <a:t>uri</a:t>
            </a:r>
            <a:r>
              <a:rPr lang="en-GB" dirty="0">
                <a:solidFill>
                  <a:srgbClr val="000000"/>
                </a:solidFill>
                <a:latin typeface="Courier New"/>
                <a:ea typeface="Courier New"/>
                <a:cs typeface="Courier New"/>
                <a:sym typeface="Courier New"/>
              </a:rPr>
              <a:t>": "http://</a:t>
            </a:r>
            <a:r>
              <a:rPr lang="en-GB" dirty="0" err="1">
                <a:solidFill>
                  <a:srgbClr val="000000"/>
                </a:solidFill>
                <a:latin typeface="Courier New"/>
                <a:ea typeface="Courier New"/>
                <a:cs typeface="Courier New"/>
                <a:sym typeface="Courier New"/>
              </a:rPr>
              <a:t>example.com</a:t>
            </a:r>
            <a:r>
              <a:rPr lang="en-GB" dirty="0">
                <a:solidFill>
                  <a:srgbClr val="000000"/>
                </a:solidFill>
                <a:latin typeface="Courier New"/>
                <a:ea typeface="Courier New"/>
                <a:cs typeface="Courier New"/>
                <a:sym typeface="Courier New"/>
              </a:rPr>
              <a:t>/</a:t>
            </a:r>
            <a:r>
              <a:rPr lang="en-GB" dirty="0" err="1">
                <a:solidFill>
                  <a:srgbClr val="000000"/>
                </a:solidFill>
                <a:latin typeface="Courier New"/>
                <a:ea typeface="Courier New"/>
                <a:cs typeface="Courier New"/>
                <a:sym typeface="Courier New"/>
              </a:rPr>
              <a:t>config</a:t>
            </a:r>
            <a:r>
              <a:rPr lang="en-GB" dirty="0">
                <a:solidFill>
                  <a:srgbClr val="000000"/>
                </a:solidFill>
                <a:latin typeface="Courier New"/>
                <a:ea typeface="Courier New"/>
                <a:cs typeface="Courier New"/>
                <a:sym typeface="Courier New"/>
              </a:rPr>
              <a:t>" } </a:t>
            </a:r>
            <a:r>
              <a:rPr lang="en-GB" dirty="0" smtClean="0">
                <a:solidFill>
                  <a:srgbClr val="000000"/>
                </a:solidFill>
                <a:latin typeface="Courier New"/>
                <a:ea typeface="Courier New"/>
                <a:cs typeface="Courier New"/>
                <a:sym typeface="Courier New"/>
              </a:rPr>
              <a:t>}</a:t>
            </a:r>
            <a:br>
              <a:rPr lang="en-GB" dirty="0" smtClean="0">
                <a:solidFill>
                  <a:srgbClr val="000000"/>
                </a:solidFill>
                <a:latin typeface="Courier New"/>
                <a:ea typeface="Courier New"/>
                <a:cs typeface="Courier New"/>
                <a:sym typeface="Courier New"/>
              </a:rPr>
            </a:br>
            <a:endParaRPr dirty="0">
              <a:solidFill>
                <a:srgbClr val="000000"/>
              </a:solidFill>
            </a:endParaRPr>
          </a:p>
          <a:p>
            <a:pPr marL="0" lvl="0" indent="0">
              <a:spcBef>
                <a:spcPts val="0"/>
              </a:spcBef>
              <a:spcAft>
                <a:spcPts val="0"/>
              </a:spcAft>
              <a:buNone/>
            </a:pPr>
            <a:endParaRPr dirty="0"/>
          </a:p>
        </p:txBody>
      </p:sp>
      <p:pic>
        <p:nvPicPr>
          <p:cNvPr id="532" name="Shape 532"/>
          <p:cNvPicPr preferRelativeResize="0"/>
          <p:nvPr/>
        </p:nvPicPr>
        <p:blipFill>
          <a:blip r:embed="rId3">
            <a:alphaModFix/>
          </a:blip>
          <a:stretch>
            <a:fillRect/>
          </a:stretch>
        </p:blipFill>
        <p:spPr>
          <a:xfrm>
            <a:off x="2206507" y="2505651"/>
            <a:ext cx="4185392" cy="2283125"/>
          </a:xfrm>
          <a:prstGeom prst="rect">
            <a:avLst/>
          </a:prstGeom>
          <a:noFill/>
          <a:ln>
            <a:noFill/>
          </a:ln>
        </p:spPr>
      </p:pic>
      <p:sp>
        <p:nvSpPr>
          <p:cNvPr id="533" name="Shape 533"/>
          <p:cNvSpPr/>
          <p:nvPr/>
        </p:nvSpPr>
        <p:spPr>
          <a:xfrm>
            <a:off x="2308600" y="4114768"/>
            <a:ext cx="2545200" cy="47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a:p>
        </p:txBody>
      </p:sp>
      <p:sp>
        <p:nvSpPr>
          <p:cNvPr id="534" name="Shape 53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Server-Side </a:t>
            </a:r>
            <a:r>
              <a:rPr lang="en-GB" dirty="0" smtClean="0"/>
              <a:t>Configuration</a:t>
            </a:r>
            <a:endParaRPr dirty="0"/>
          </a:p>
        </p:txBody>
      </p:sp>
    </p:spTree>
    <p:extLst>
      <p:ext uri="{BB962C8B-B14F-4D97-AF65-F5344CB8AC3E}">
        <p14:creationId xmlns:p14="http://schemas.microsoft.com/office/powerpoint/2010/main" val="31263028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Example</a:t>
            </a:r>
            <a:endParaRPr/>
          </a:p>
        </p:txBody>
      </p:sp>
      <p:pic>
        <p:nvPicPr>
          <p:cNvPr id="567" name="Shape 567"/>
          <p:cNvPicPr preferRelativeResize="0"/>
          <p:nvPr/>
        </p:nvPicPr>
        <p:blipFill>
          <a:blip r:embed="rId3">
            <a:alphaModFix/>
          </a:blip>
          <a:stretch>
            <a:fillRect/>
          </a:stretch>
        </p:blipFill>
        <p:spPr>
          <a:xfrm>
            <a:off x="748075" y="822902"/>
            <a:ext cx="7647850" cy="3779973"/>
          </a:xfrm>
          <a:prstGeom prst="rect">
            <a:avLst/>
          </a:prstGeom>
          <a:noFill/>
          <a:ln>
            <a:noFill/>
          </a:ln>
        </p:spPr>
      </p:pic>
    </p:spTree>
    <p:extLst>
      <p:ext uri="{BB962C8B-B14F-4D97-AF65-F5344CB8AC3E}">
        <p14:creationId xmlns:p14="http://schemas.microsoft.com/office/powerpoint/2010/main" val="31994159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Shape 57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73" name="Shape 57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Spring Cloud Bus</a:t>
            </a:r>
            <a:endParaRPr/>
          </a:p>
        </p:txBody>
      </p:sp>
      <p:sp>
        <p:nvSpPr>
          <p:cNvPr id="574" name="Shape 57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 solution to the problem of having to refresh multiple instances of multiple  applications, without having to send each application instance a /refresh</a:t>
            </a:r>
            <a:endParaRPr sz="19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Leverages a message bus, supports AMQP protocol (e.g. </a:t>
            </a:r>
            <a:r>
              <a:rPr lang="en-GB" sz="1900" dirty="0" err="1">
                <a:solidFill>
                  <a:srgbClr val="000000"/>
                </a:solidFill>
              </a:rPr>
              <a:t>RabbitMQ</a:t>
            </a:r>
            <a:r>
              <a:rPr lang="en-GB" sz="1900" dirty="0">
                <a:solidFill>
                  <a:srgbClr val="000000"/>
                </a:solidFill>
              </a:rPr>
              <a:t>), and Kafka</a:t>
            </a:r>
            <a:endParaRPr sz="1900" dirty="0">
              <a:solidFill>
                <a:srgbClr val="000000"/>
              </a:solidFill>
            </a:endParaRPr>
          </a:p>
          <a:p>
            <a:pPr marL="457200" lvl="0" indent="-349250" rtl="0">
              <a:lnSpc>
                <a:spcPct val="108000"/>
              </a:lnSpc>
              <a:spcBef>
                <a:spcPts val="0"/>
              </a:spcBef>
              <a:spcAft>
                <a:spcPts val="0"/>
              </a:spcAft>
              <a:buSzPts val="1900"/>
              <a:buChar char="●"/>
            </a:pPr>
            <a:r>
              <a:rPr lang="en-GB" sz="1900" dirty="0">
                <a:solidFill>
                  <a:srgbClr val="000000"/>
                </a:solidFill>
              </a:rPr>
              <a:t>Exposes its own /bus/refresh endpoint, where receiving application instance  broadcasts refresh message to all other instances</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70415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Shape 579"/>
          <p:cNvPicPr preferRelativeResize="0"/>
          <p:nvPr/>
        </p:nvPicPr>
        <p:blipFill>
          <a:blip r:embed="rId3">
            <a:alphaModFix/>
          </a:blip>
          <a:stretch>
            <a:fillRect/>
          </a:stretch>
        </p:blipFill>
        <p:spPr>
          <a:xfrm>
            <a:off x="571501" y="889000"/>
            <a:ext cx="8116576" cy="4406900"/>
          </a:xfrm>
          <a:prstGeom prst="rect">
            <a:avLst/>
          </a:prstGeom>
          <a:noFill/>
          <a:ln>
            <a:noFill/>
          </a:ln>
        </p:spPr>
      </p:pic>
      <p:sp>
        <p:nvSpPr>
          <p:cNvPr id="580" name="Shape 58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Config Server and Spring Cloud Bus</a:t>
            </a:r>
            <a:endParaRPr/>
          </a:p>
        </p:txBody>
      </p:sp>
    </p:spTree>
    <p:extLst>
      <p:ext uri="{BB962C8B-B14F-4D97-AF65-F5344CB8AC3E}">
        <p14:creationId xmlns:p14="http://schemas.microsoft.com/office/powerpoint/2010/main" val="41311586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93" name="Shape 59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Benefits of Config Server</a:t>
            </a:r>
            <a:endParaRPr/>
          </a:p>
        </p:txBody>
      </p:sp>
      <p:sp>
        <p:nvSpPr>
          <p:cNvPr id="594" name="Shape 59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b="1" dirty="0">
                <a:solidFill>
                  <a:srgbClr val="000000"/>
                </a:solidFill>
              </a:rPr>
              <a:t>O</a:t>
            </a:r>
            <a:r>
              <a:rPr lang="en-GB" sz="1900" b="1" dirty="0" smtClean="0">
                <a:solidFill>
                  <a:srgbClr val="000000"/>
                </a:solidFill>
              </a:rPr>
              <a:t>ne </a:t>
            </a:r>
            <a:r>
              <a:rPr lang="en-GB" sz="1900" b="1" dirty="0">
                <a:solidFill>
                  <a:srgbClr val="000000"/>
                </a:solidFill>
              </a:rPr>
              <a:t>place</a:t>
            </a:r>
            <a:r>
              <a:rPr lang="en-GB" sz="1900" dirty="0">
                <a:solidFill>
                  <a:srgbClr val="000000"/>
                </a:solidFill>
              </a:rPr>
              <a:t> to review and modify  configuration)</a:t>
            </a:r>
            <a:endParaRPr sz="19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Separation of application development lifecycle from </a:t>
            </a:r>
            <a:r>
              <a:rPr lang="en-GB" sz="1900" b="1" dirty="0">
                <a:solidFill>
                  <a:srgbClr val="000000"/>
                </a:solidFill>
              </a:rPr>
              <a:t>configuration</a:t>
            </a:r>
            <a:r>
              <a:rPr lang="en-GB" sz="1900" dirty="0">
                <a:solidFill>
                  <a:srgbClr val="000000"/>
                </a:solidFill>
              </a:rPr>
              <a:t> </a:t>
            </a:r>
            <a:r>
              <a:rPr lang="en-GB" sz="1900" b="1" dirty="0">
                <a:solidFill>
                  <a:srgbClr val="000000"/>
                </a:solidFill>
              </a:rPr>
              <a:t>lifecycle</a:t>
            </a:r>
            <a:endParaRPr sz="1900" b="1"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Ability to re-configure aspects of a running application </a:t>
            </a:r>
            <a:r>
              <a:rPr lang="en-GB" sz="1900" b="1" dirty="0">
                <a:solidFill>
                  <a:srgbClr val="000000"/>
                </a:solidFill>
              </a:rPr>
              <a:t>without</a:t>
            </a:r>
            <a:r>
              <a:rPr lang="en-GB" sz="1900" dirty="0">
                <a:solidFill>
                  <a:srgbClr val="000000"/>
                </a:solidFill>
              </a:rPr>
              <a:t> </a:t>
            </a:r>
            <a:r>
              <a:rPr lang="en-GB" sz="1900" b="1" dirty="0">
                <a:solidFill>
                  <a:srgbClr val="000000"/>
                </a:solidFill>
              </a:rPr>
              <a:t>downtime</a:t>
            </a:r>
            <a:r>
              <a:rPr lang="en-GB" sz="1900" dirty="0">
                <a:solidFill>
                  <a:srgbClr val="000000"/>
                </a:solidFill>
              </a:rPr>
              <a:t> (e.g. log  level, feature toggles)</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Supports </a:t>
            </a:r>
            <a:r>
              <a:rPr lang="en-GB" sz="1900" b="1" dirty="0">
                <a:solidFill>
                  <a:srgbClr val="000000"/>
                </a:solidFill>
              </a:rPr>
              <a:t>encryption</a:t>
            </a:r>
            <a:r>
              <a:rPr lang="en-GB" sz="1900" dirty="0">
                <a:solidFill>
                  <a:srgbClr val="000000"/>
                </a:solidFill>
              </a:rPr>
              <a:t> of sensitive configuration properties using a number of  mechanisms (symmetric encryption, asymmetric key pair)</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Choice of </a:t>
            </a:r>
            <a:r>
              <a:rPr lang="en-GB" sz="1900" b="1" dirty="0">
                <a:solidFill>
                  <a:srgbClr val="000000"/>
                </a:solidFill>
              </a:rPr>
              <a:t>git backend</a:t>
            </a:r>
            <a:r>
              <a:rPr lang="en-GB" sz="1900" dirty="0">
                <a:solidFill>
                  <a:srgbClr val="000000"/>
                </a:solidFill>
              </a:rPr>
              <a:t> provides complete configuration history, auditability (who  made what configuration change, and when)</a:t>
            </a:r>
            <a:endParaRPr dirty="0">
              <a:solidFill>
                <a:srgbClr val="000000"/>
              </a:solidFill>
            </a:endParaRPr>
          </a:p>
        </p:txBody>
      </p:sp>
    </p:spTree>
    <p:extLst>
      <p:ext uri="{BB962C8B-B14F-4D97-AF65-F5344CB8AC3E}">
        <p14:creationId xmlns:p14="http://schemas.microsoft.com/office/powerpoint/2010/main" val="2309815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47" name="Shape 74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Recap</a:t>
            </a:r>
            <a:endParaRPr/>
          </a:p>
        </p:txBody>
      </p:sp>
      <p:sp>
        <p:nvSpPr>
          <p:cNvPr id="748" name="Shape 748"/>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Tx/>
              <a:buSzPts val="1600"/>
              <a:buChar char="●"/>
            </a:pPr>
            <a:r>
              <a:rPr lang="en-GB" dirty="0">
                <a:solidFill>
                  <a:srgbClr val="000000"/>
                </a:solidFill>
              </a:rPr>
              <a:t>Circuit Breakers with Netflix </a:t>
            </a:r>
            <a:r>
              <a:rPr lang="en-GB" dirty="0" err="1">
                <a:solidFill>
                  <a:srgbClr val="000000"/>
                </a:solidFill>
              </a:rPr>
              <a:t>Hystrix</a:t>
            </a:r>
            <a:endParaRPr dirty="0">
              <a:solidFill>
                <a:srgbClr val="000000"/>
              </a:solidFill>
            </a:endParaRPr>
          </a:p>
          <a:p>
            <a:pPr marL="914400" lvl="1" indent="-304800" rtl="0">
              <a:spcBef>
                <a:spcPts val="0"/>
              </a:spcBef>
              <a:spcAft>
                <a:spcPts val="0"/>
              </a:spcAft>
              <a:buClrTx/>
              <a:buSzPts val="1200"/>
              <a:buChar char="‒"/>
            </a:pPr>
            <a:r>
              <a:rPr lang="en-GB" dirty="0">
                <a:solidFill>
                  <a:srgbClr val="000000"/>
                </a:solidFill>
              </a:rPr>
              <a:t>Protect your apps against cascading effects of failure and latency</a:t>
            </a:r>
            <a:endParaRPr dirty="0">
              <a:solidFill>
                <a:srgbClr val="000000"/>
              </a:solidFill>
            </a:endParaRPr>
          </a:p>
          <a:p>
            <a:pPr marL="457200" lvl="0" indent="-330200" rtl="0">
              <a:spcBef>
                <a:spcPts val="0"/>
              </a:spcBef>
              <a:spcAft>
                <a:spcPts val="0"/>
              </a:spcAft>
              <a:buClrTx/>
              <a:buSzPts val="1600"/>
              <a:buChar char="●"/>
            </a:pPr>
            <a:r>
              <a:rPr lang="en-GB" dirty="0">
                <a:solidFill>
                  <a:srgbClr val="000000"/>
                </a:solidFill>
              </a:rPr>
              <a:t>Service Discovery with Netflix Eureka</a:t>
            </a:r>
            <a:endParaRPr dirty="0">
              <a:solidFill>
                <a:srgbClr val="000000"/>
              </a:solidFill>
            </a:endParaRPr>
          </a:p>
          <a:p>
            <a:pPr marL="914400" lvl="1" indent="-304800" rtl="0">
              <a:spcBef>
                <a:spcPts val="0"/>
              </a:spcBef>
              <a:spcAft>
                <a:spcPts val="0"/>
              </a:spcAft>
              <a:buClrTx/>
              <a:buSzPts val="1200"/>
              <a:buChar char="‒"/>
            </a:pPr>
            <a:r>
              <a:rPr lang="en-GB" dirty="0">
                <a:solidFill>
                  <a:srgbClr val="000000"/>
                </a:solidFill>
              </a:rPr>
              <a:t>Enable your apps to dynamically locate each other</a:t>
            </a:r>
            <a:endParaRPr dirty="0">
              <a:solidFill>
                <a:srgbClr val="000000"/>
              </a:solidFill>
            </a:endParaRPr>
          </a:p>
          <a:p>
            <a:pPr marL="457200" lvl="0" indent="-330200" rtl="0">
              <a:spcBef>
                <a:spcPts val="0"/>
              </a:spcBef>
              <a:spcAft>
                <a:spcPts val="0"/>
              </a:spcAft>
              <a:buClrTx/>
              <a:buSzPts val="1600"/>
              <a:buChar char="●"/>
            </a:pPr>
            <a:r>
              <a:rPr lang="en-GB" dirty="0">
                <a:solidFill>
                  <a:srgbClr val="000000"/>
                </a:solidFill>
              </a:rPr>
              <a:t>Spring Cloud </a:t>
            </a:r>
            <a:r>
              <a:rPr lang="en-GB" dirty="0" err="1">
                <a:solidFill>
                  <a:srgbClr val="000000"/>
                </a:solidFill>
              </a:rPr>
              <a:t>Config</a:t>
            </a:r>
            <a:endParaRPr dirty="0">
              <a:solidFill>
                <a:srgbClr val="000000"/>
              </a:solidFill>
            </a:endParaRPr>
          </a:p>
          <a:p>
            <a:pPr marL="914400" lvl="1" indent="-304800" rtl="0">
              <a:spcBef>
                <a:spcPts val="0"/>
              </a:spcBef>
              <a:spcAft>
                <a:spcPts val="0"/>
              </a:spcAft>
              <a:buClrTx/>
              <a:buSzPts val="1200"/>
              <a:buChar char="‒"/>
            </a:pPr>
            <a:r>
              <a:rPr lang="en-GB" dirty="0">
                <a:solidFill>
                  <a:srgbClr val="000000"/>
                </a:solidFill>
              </a:rPr>
              <a:t>Externalize and centralize configuration, providing it to your apps as a service</a:t>
            </a:r>
            <a:endParaRPr dirty="0">
              <a:solidFill>
                <a:srgbClr val="000000"/>
              </a:solidFill>
            </a:endParaRPr>
          </a:p>
        </p:txBody>
      </p:sp>
    </p:spTree>
    <p:extLst>
      <p:ext uri="{BB962C8B-B14F-4D97-AF65-F5344CB8AC3E}">
        <p14:creationId xmlns:p14="http://schemas.microsoft.com/office/powerpoint/2010/main" val="39195131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p:nvPr/>
        </p:nvSpPr>
        <p:spPr>
          <a:xfrm>
            <a:off x="17347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Shape 216"/>
          <p:cNvSpPr/>
          <p:nvPr/>
        </p:nvSpPr>
        <p:spPr>
          <a:xfrm>
            <a:off x="318303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Shape 217"/>
          <p:cNvSpPr/>
          <p:nvPr/>
        </p:nvSpPr>
        <p:spPr>
          <a:xfrm>
            <a:off x="463136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Shape 218"/>
          <p:cNvSpPr/>
          <p:nvPr/>
        </p:nvSpPr>
        <p:spPr>
          <a:xfrm>
            <a:off x="607968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Shape 219"/>
          <p:cNvSpPr/>
          <p:nvPr/>
        </p:nvSpPr>
        <p:spPr>
          <a:xfrm>
            <a:off x="75280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Shape 220"/>
          <p:cNvSpPr/>
          <p:nvPr/>
        </p:nvSpPr>
        <p:spPr>
          <a:xfrm>
            <a:off x="286388"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Shape 221"/>
          <p:cNvSpPr/>
          <p:nvPr/>
        </p:nvSpPr>
        <p:spPr>
          <a:xfrm>
            <a:off x="17347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Shape 222"/>
          <p:cNvSpPr/>
          <p:nvPr/>
        </p:nvSpPr>
        <p:spPr>
          <a:xfrm>
            <a:off x="318303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Shape 223"/>
          <p:cNvSpPr/>
          <p:nvPr/>
        </p:nvSpPr>
        <p:spPr>
          <a:xfrm>
            <a:off x="463136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Shape 224"/>
          <p:cNvSpPr/>
          <p:nvPr/>
        </p:nvSpPr>
        <p:spPr>
          <a:xfrm>
            <a:off x="607968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Shape 225"/>
          <p:cNvSpPr/>
          <p:nvPr/>
        </p:nvSpPr>
        <p:spPr>
          <a:xfrm>
            <a:off x="75280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Shape 226"/>
          <p:cNvSpPr/>
          <p:nvPr/>
        </p:nvSpPr>
        <p:spPr>
          <a:xfrm>
            <a:off x="286388"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Shape 227"/>
          <p:cNvSpPr txBox="1"/>
          <p:nvPr/>
        </p:nvSpPr>
        <p:spPr>
          <a:xfrm>
            <a:off x="286388"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Circuit Breaker</a:t>
            </a:r>
            <a:endParaRPr sz="1000">
              <a:solidFill>
                <a:schemeClr val="dk1"/>
              </a:solidFill>
              <a:latin typeface="Proxima Nova"/>
              <a:ea typeface="Proxima Nova"/>
              <a:cs typeface="Proxima Nova"/>
              <a:sym typeface="Proxima Nova"/>
            </a:endParaRPr>
          </a:p>
        </p:txBody>
      </p:sp>
      <p:sp>
        <p:nvSpPr>
          <p:cNvPr id="228" name="Shape 228"/>
          <p:cNvSpPr txBox="1"/>
          <p:nvPr/>
        </p:nvSpPr>
        <p:spPr>
          <a:xfrm>
            <a:off x="17347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Config Server</a:t>
            </a:r>
            <a:endParaRPr sz="1000">
              <a:solidFill>
                <a:schemeClr val="dk1"/>
              </a:solidFill>
              <a:latin typeface="Proxima Nova"/>
              <a:ea typeface="Proxima Nova"/>
              <a:cs typeface="Proxima Nova"/>
              <a:sym typeface="Proxima Nova"/>
            </a:endParaRPr>
          </a:p>
        </p:txBody>
      </p:sp>
      <p:sp>
        <p:nvSpPr>
          <p:cNvPr id="229" name="Shape 229"/>
          <p:cNvSpPr txBox="1"/>
          <p:nvPr/>
        </p:nvSpPr>
        <p:spPr>
          <a:xfrm>
            <a:off x="318303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API Gateway</a:t>
            </a:r>
            <a:endParaRPr sz="1000">
              <a:solidFill>
                <a:schemeClr val="dk1"/>
              </a:solidFill>
              <a:latin typeface="Proxima Nova"/>
              <a:ea typeface="Proxima Nova"/>
              <a:cs typeface="Proxima Nova"/>
              <a:sym typeface="Proxima Nova"/>
            </a:endParaRPr>
          </a:p>
        </p:txBody>
      </p:sp>
      <p:sp>
        <p:nvSpPr>
          <p:cNvPr id="230" name="Shape 230"/>
          <p:cNvSpPr txBox="1"/>
          <p:nvPr/>
        </p:nvSpPr>
        <p:spPr>
          <a:xfrm>
            <a:off x="463136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RabbitMQ</a:t>
            </a:r>
            <a:endParaRPr sz="1000">
              <a:solidFill>
                <a:schemeClr val="dk1"/>
              </a:solidFill>
              <a:latin typeface="Proxima Nova"/>
              <a:ea typeface="Proxima Nova"/>
              <a:cs typeface="Proxima Nova"/>
              <a:sym typeface="Proxima Nova"/>
            </a:endParaRPr>
          </a:p>
        </p:txBody>
      </p:sp>
      <p:sp>
        <p:nvSpPr>
          <p:cNvPr id="231" name="Shape 231"/>
          <p:cNvSpPr txBox="1"/>
          <p:nvPr/>
        </p:nvSpPr>
        <p:spPr>
          <a:xfrm>
            <a:off x="607968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Service Registry</a:t>
            </a:r>
            <a:endParaRPr sz="1000">
              <a:solidFill>
                <a:schemeClr val="dk1"/>
              </a:solidFill>
              <a:latin typeface="Proxima Nova"/>
              <a:ea typeface="Proxima Nova"/>
              <a:cs typeface="Proxima Nova"/>
              <a:sym typeface="Proxima Nova"/>
            </a:endParaRPr>
          </a:p>
        </p:txBody>
      </p:sp>
      <p:sp>
        <p:nvSpPr>
          <p:cNvPr id="232" name="Shape 232"/>
          <p:cNvSpPr txBox="1"/>
          <p:nvPr/>
        </p:nvSpPr>
        <p:spPr>
          <a:xfrm>
            <a:off x="75280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MySQL</a:t>
            </a:r>
            <a:endParaRPr sz="1000">
              <a:solidFill>
                <a:schemeClr val="dk1"/>
              </a:solidFill>
              <a:latin typeface="Proxima Nova"/>
              <a:ea typeface="Proxima Nova"/>
              <a:cs typeface="Proxima Nova"/>
              <a:sym typeface="Proxima Nova"/>
            </a:endParaRPr>
          </a:p>
        </p:txBody>
      </p:sp>
      <p:sp>
        <p:nvSpPr>
          <p:cNvPr id="233" name="Shape 233"/>
          <p:cNvSpPr txBox="1"/>
          <p:nvPr/>
        </p:nvSpPr>
        <p:spPr>
          <a:xfrm>
            <a:off x="286388"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Cloud Cache</a:t>
            </a:r>
            <a:endParaRPr sz="1000">
              <a:solidFill>
                <a:schemeClr val="dk1"/>
              </a:solidFill>
              <a:latin typeface="Proxima Nova"/>
              <a:ea typeface="Proxima Nova"/>
              <a:cs typeface="Proxima Nova"/>
              <a:sym typeface="Proxima Nova"/>
            </a:endParaRPr>
          </a:p>
        </p:txBody>
      </p:sp>
      <p:sp>
        <p:nvSpPr>
          <p:cNvPr id="234" name="Shape 234"/>
          <p:cNvSpPr txBox="1"/>
          <p:nvPr/>
        </p:nvSpPr>
        <p:spPr>
          <a:xfrm>
            <a:off x="17347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GemFire</a:t>
            </a:r>
            <a:endParaRPr sz="1000">
              <a:solidFill>
                <a:schemeClr val="dk1"/>
              </a:solidFill>
              <a:latin typeface="Proxima Nova"/>
              <a:ea typeface="Proxima Nova"/>
              <a:cs typeface="Proxima Nova"/>
              <a:sym typeface="Proxima Nova"/>
            </a:endParaRPr>
          </a:p>
        </p:txBody>
      </p:sp>
      <p:sp>
        <p:nvSpPr>
          <p:cNvPr id="235" name="Shape 235"/>
          <p:cNvSpPr txBox="1"/>
          <p:nvPr/>
        </p:nvSpPr>
        <p:spPr>
          <a:xfrm>
            <a:off x="318303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Push Notifications</a:t>
            </a:r>
            <a:endParaRPr sz="1000">
              <a:solidFill>
                <a:schemeClr val="dk1"/>
              </a:solidFill>
              <a:latin typeface="Proxima Nova"/>
              <a:ea typeface="Proxima Nova"/>
              <a:cs typeface="Proxima Nova"/>
              <a:sym typeface="Proxima Nova"/>
            </a:endParaRPr>
          </a:p>
        </p:txBody>
      </p:sp>
      <p:sp>
        <p:nvSpPr>
          <p:cNvPr id="236" name="Shape 236"/>
          <p:cNvSpPr txBox="1"/>
          <p:nvPr/>
        </p:nvSpPr>
        <p:spPr>
          <a:xfrm>
            <a:off x="463136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Redis</a:t>
            </a:r>
            <a:endParaRPr sz="1000">
              <a:solidFill>
                <a:schemeClr val="dk1"/>
              </a:solidFill>
              <a:latin typeface="Proxima Nova"/>
              <a:ea typeface="Proxima Nova"/>
              <a:cs typeface="Proxima Nova"/>
              <a:sym typeface="Proxima Nova"/>
            </a:endParaRPr>
          </a:p>
        </p:txBody>
      </p:sp>
      <p:sp>
        <p:nvSpPr>
          <p:cNvPr id="237" name="Shape 237"/>
          <p:cNvSpPr txBox="1"/>
          <p:nvPr/>
        </p:nvSpPr>
        <p:spPr>
          <a:xfrm>
            <a:off x="607968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Riak</a:t>
            </a:r>
            <a:endParaRPr sz="1000">
              <a:solidFill>
                <a:schemeClr val="dk1"/>
              </a:solidFill>
              <a:latin typeface="Proxima Nova"/>
              <a:ea typeface="Proxima Nova"/>
              <a:cs typeface="Proxima Nova"/>
              <a:sym typeface="Proxima Nova"/>
            </a:endParaRPr>
          </a:p>
        </p:txBody>
      </p:sp>
      <p:sp>
        <p:nvSpPr>
          <p:cNvPr id="238" name="Shape 238"/>
          <p:cNvSpPr txBox="1"/>
          <p:nvPr/>
        </p:nvSpPr>
        <p:spPr>
          <a:xfrm>
            <a:off x="75280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Session State Caching</a:t>
            </a:r>
            <a:endParaRPr sz="1000">
              <a:solidFill>
                <a:schemeClr val="dk1"/>
              </a:solidFill>
              <a:latin typeface="Proxima Nova"/>
              <a:ea typeface="Proxima Nova"/>
              <a:cs typeface="Proxima Nova"/>
              <a:sym typeface="Proxima Nova"/>
            </a:endParaRPr>
          </a:p>
        </p:txBody>
      </p:sp>
      <p:sp>
        <p:nvSpPr>
          <p:cNvPr id="239" name="Shape 23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Connectors, Integrations</a:t>
            </a:r>
            <a:endParaRPr/>
          </a:p>
        </p:txBody>
      </p:sp>
      <p:pic>
        <p:nvPicPr>
          <p:cNvPr id="240" name="Shape 240"/>
          <p:cNvPicPr preferRelativeResize="0"/>
          <p:nvPr/>
        </p:nvPicPr>
        <p:blipFill>
          <a:blip r:embed="rId3">
            <a:alphaModFix/>
          </a:blip>
          <a:stretch>
            <a:fillRect/>
          </a:stretch>
        </p:blipFill>
        <p:spPr>
          <a:xfrm>
            <a:off x="542675" y="1399237"/>
            <a:ext cx="817025" cy="817025"/>
          </a:xfrm>
          <a:prstGeom prst="rect">
            <a:avLst/>
          </a:prstGeom>
          <a:noFill/>
          <a:ln>
            <a:noFill/>
          </a:ln>
        </p:spPr>
      </p:pic>
      <p:pic>
        <p:nvPicPr>
          <p:cNvPr id="241" name="Shape 241"/>
          <p:cNvPicPr preferRelativeResize="0"/>
          <p:nvPr/>
        </p:nvPicPr>
        <p:blipFill>
          <a:blip r:embed="rId4">
            <a:alphaModFix/>
          </a:blip>
          <a:stretch>
            <a:fillRect/>
          </a:stretch>
        </p:blipFill>
        <p:spPr>
          <a:xfrm>
            <a:off x="1991012" y="1399250"/>
            <a:ext cx="817000" cy="817000"/>
          </a:xfrm>
          <a:prstGeom prst="rect">
            <a:avLst/>
          </a:prstGeom>
          <a:noFill/>
          <a:ln>
            <a:noFill/>
          </a:ln>
        </p:spPr>
      </p:pic>
      <p:pic>
        <p:nvPicPr>
          <p:cNvPr id="242" name="Shape 242"/>
          <p:cNvPicPr preferRelativeResize="0"/>
          <p:nvPr/>
        </p:nvPicPr>
        <p:blipFill>
          <a:blip r:embed="rId5">
            <a:alphaModFix/>
          </a:blip>
          <a:stretch>
            <a:fillRect/>
          </a:stretch>
        </p:blipFill>
        <p:spPr>
          <a:xfrm>
            <a:off x="3439338" y="1399250"/>
            <a:ext cx="817000" cy="817000"/>
          </a:xfrm>
          <a:prstGeom prst="rect">
            <a:avLst/>
          </a:prstGeom>
          <a:noFill/>
          <a:ln>
            <a:noFill/>
          </a:ln>
        </p:spPr>
      </p:pic>
      <p:pic>
        <p:nvPicPr>
          <p:cNvPr id="243" name="Shape 243"/>
          <p:cNvPicPr preferRelativeResize="0"/>
          <p:nvPr/>
        </p:nvPicPr>
        <p:blipFill>
          <a:blip r:embed="rId6">
            <a:alphaModFix/>
          </a:blip>
          <a:stretch>
            <a:fillRect/>
          </a:stretch>
        </p:blipFill>
        <p:spPr>
          <a:xfrm>
            <a:off x="4887665" y="1399250"/>
            <a:ext cx="817000" cy="817000"/>
          </a:xfrm>
          <a:prstGeom prst="rect">
            <a:avLst/>
          </a:prstGeom>
          <a:noFill/>
          <a:ln>
            <a:noFill/>
          </a:ln>
        </p:spPr>
      </p:pic>
      <p:pic>
        <p:nvPicPr>
          <p:cNvPr id="244" name="Shape 244"/>
          <p:cNvPicPr preferRelativeResize="0"/>
          <p:nvPr/>
        </p:nvPicPr>
        <p:blipFill>
          <a:blip r:embed="rId7">
            <a:alphaModFix/>
          </a:blip>
          <a:stretch>
            <a:fillRect/>
          </a:stretch>
        </p:blipFill>
        <p:spPr>
          <a:xfrm>
            <a:off x="6335987" y="1399250"/>
            <a:ext cx="817000" cy="817000"/>
          </a:xfrm>
          <a:prstGeom prst="rect">
            <a:avLst/>
          </a:prstGeom>
          <a:noFill/>
          <a:ln>
            <a:noFill/>
          </a:ln>
        </p:spPr>
      </p:pic>
      <p:pic>
        <p:nvPicPr>
          <p:cNvPr id="245" name="Shape 245"/>
          <p:cNvPicPr preferRelativeResize="0"/>
          <p:nvPr/>
        </p:nvPicPr>
        <p:blipFill>
          <a:blip r:embed="rId8">
            <a:alphaModFix/>
          </a:blip>
          <a:stretch>
            <a:fillRect/>
          </a:stretch>
        </p:blipFill>
        <p:spPr>
          <a:xfrm>
            <a:off x="7784313" y="1399250"/>
            <a:ext cx="817000" cy="817000"/>
          </a:xfrm>
          <a:prstGeom prst="rect">
            <a:avLst/>
          </a:prstGeom>
          <a:noFill/>
          <a:ln>
            <a:noFill/>
          </a:ln>
        </p:spPr>
      </p:pic>
      <p:pic>
        <p:nvPicPr>
          <p:cNvPr id="246" name="Shape 246"/>
          <p:cNvPicPr preferRelativeResize="0"/>
          <p:nvPr/>
        </p:nvPicPr>
        <p:blipFill>
          <a:blip r:embed="rId9">
            <a:alphaModFix/>
          </a:blip>
          <a:stretch>
            <a:fillRect/>
          </a:stretch>
        </p:blipFill>
        <p:spPr>
          <a:xfrm>
            <a:off x="542688" y="2664175"/>
            <a:ext cx="817000" cy="817000"/>
          </a:xfrm>
          <a:prstGeom prst="rect">
            <a:avLst/>
          </a:prstGeom>
          <a:noFill/>
          <a:ln>
            <a:noFill/>
          </a:ln>
        </p:spPr>
      </p:pic>
      <p:grpSp>
        <p:nvGrpSpPr>
          <p:cNvPr id="247" name="Shape 247"/>
          <p:cNvGrpSpPr/>
          <p:nvPr/>
        </p:nvGrpSpPr>
        <p:grpSpPr>
          <a:xfrm>
            <a:off x="2032322" y="2664144"/>
            <a:ext cx="734385" cy="817007"/>
            <a:chOff x="6269132" y="369614"/>
            <a:chExt cx="799201" cy="932550"/>
          </a:xfrm>
        </p:grpSpPr>
        <p:sp>
          <p:nvSpPr>
            <p:cNvPr id="248" name="Shape 248"/>
            <p:cNvSpPr/>
            <p:nvPr/>
          </p:nvSpPr>
          <p:spPr>
            <a:xfrm>
              <a:off x="6269132" y="688070"/>
              <a:ext cx="209110" cy="296632"/>
            </a:xfrm>
            <a:custGeom>
              <a:avLst/>
              <a:gdLst/>
              <a:ahLst/>
              <a:cxnLst/>
              <a:rect l="0" t="0" r="0" b="0"/>
              <a:pathLst>
                <a:path w="6525" h="9256" extrusionOk="0">
                  <a:moveTo>
                    <a:pt x="1105" y="0"/>
                  </a:moveTo>
                  <a:cubicBezTo>
                    <a:pt x="1032" y="0"/>
                    <a:pt x="962" y="33"/>
                    <a:pt x="921" y="95"/>
                  </a:cubicBezTo>
                  <a:lnTo>
                    <a:pt x="59" y="1596"/>
                  </a:lnTo>
                  <a:cubicBezTo>
                    <a:pt x="0" y="1700"/>
                    <a:pt x="45" y="1819"/>
                    <a:pt x="134" y="1878"/>
                  </a:cubicBezTo>
                  <a:lnTo>
                    <a:pt x="4161" y="4197"/>
                  </a:lnTo>
                  <a:cubicBezTo>
                    <a:pt x="4117" y="4494"/>
                    <a:pt x="4102" y="4776"/>
                    <a:pt x="4102" y="5059"/>
                  </a:cubicBezTo>
                  <a:cubicBezTo>
                    <a:pt x="4102" y="5356"/>
                    <a:pt x="4117" y="5638"/>
                    <a:pt x="4161" y="5935"/>
                  </a:cubicBezTo>
                  <a:lnTo>
                    <a:pt x="1650" y="7377"/>
                  </a:lnTo>
                  <a:cubicBezTo>
                    <a:pt x="1560" y="7436"/>
                    <a:pt x="1531" y="7555"/>
                    <a:pt x="1575" y="7659"/>
                  </a:cubicBezTo>
                  <a:lnTo>
                    <a:pt x="2452" y="9160"/>
                  </a:lnTo>
                  <a:cubicBezTo>
                    <a:pt x="2483" y="9222"/>
                    <a:pt x="2556" y="9255"/>
                    <a:pt x="2628" y="9255"/>
                  </a:cubicBezTo>
                  <a:cubicBezTo>
                    <a:pt x="2660" y="9255"/>
                    <a:pt x="2692" y="9248"/>
                    <a:pt x="2720" y="9235"/>
                  </a:cubicBezTo>
                  <a:lnTo>
                    <a:pt x="6524" y="7035"/>
                  </a:lnTo>
                  <a:cubicBezTo>
                    <a:pt x="6316" y="6411"/>
                    <a:pt x="6197" y="5757"/>
                    <a:pt x="6197" y="5059"/>
                  </a:cubicBezTo>
                  <a:cubicBezTo>
                    <a:pt x="6197" y="4375"/>
                    <a:pt x="6316" y="3706"/>
                    <a:pt x="6524" y="3097"/>
                  </a:cubicBezTo>
                  <a:lnTo>
                    <a:pt x="1204" y="21"/>
                  </a:lnTo>
                  <a:cubicBezTo>
                    <a:pt x="1172" y="7"/>
                    <a:pt x="1138" y="0"/>
                    <a:pt x="1105"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6318165" y="972556"/>
              <a:ext cx="303906" cy="185779"/>
            </a:xfrm>
            <a:custGeom>
              <a:avLst/>
              <a:gdLst/>
              <a:ahLst/>
              <a:cxnLst/>
              <a:rect l="0" t="0" r="0" b="0"/>
              <a:pathLst>
                <a:path w="9483" h="5797" extrusionOk="0">
                  <a:moveTo>
                    <a:pt x="6079" y="1"/>
                  </a:moveTo>
                  <a:lnTo>
                    <a:pt x="120" y="3434"/>
                  </a:lnTo>
                  <a:cubicBezTo>
                    <a:pt x="30" y="3493"/>
                    <a:pt x="1" y="3627"/>
                    <a:pt x="45" y="3716"/>
                  </a:cubicBezTo>
                  <a:lnTo>
                    <a:pt x="922" y="5217"/>
                  </a:lnTo>
                  <a:cubicBezTo>
                    <a:pt x="951" y="5285"/>
                    <a:pt x="1019" y="5322"/>
                    <a:pt x="1088" y="5322"/>
                  </a:cubicBezTo>
                  <a:cubicBezTo>
                    <a:pt x="1123" y="5322"/>
                    <a:pt x="1159" y="5312"/>
                    <a:pt x="1190" y="5291"/>
                  </a:cubicBezTo>
                  <a:lnTo>
                    <a:pt x="5841" y="2616"/>
                  </a:lnTo>
                  <a:cubicBezTo>
                    <a:pt x="6302" y="2958"/>
                    <a:pt x="6807" y="3241"/>
                    <a:pt x="7342" y="3478"/>
                  </a:cubicBezTo>
                  <a:lnTo>
                    <a:pt x="7342" y="5604"/>
                  </a:lnTo>
                  <a:cubicBezTo>
                    <a:pt x="7342" y="5708"/>
                    <a:pt x="7431" y="5797"/>
                    <a:pt x="7535" y="5797"/>
                  </a:cubicBezTo>
                  <a:lnTo>
                    <a:pt x="9274" y="5797"/>
                  </a:lnTo>
                  <a:cubicBezTo>
                    <a:pt x="9393" y="5797"/>
                    <a:pt x="9482" y="5708"/>
                    <a:pt x="9482" y="5604"/>
                  </a:cubicBezTo>
                  <a:lnTo>
                    <a:pt x="9482" y="1963"/>
                  </a:lnTo>
                  <a:lnTo>
                    <a:pt x="9467" y="1963"/>
                  </a:lnTo>
                  <a:cubicBezTo>
                    <a:pt x="8115" y="1725"/>
                    <a:pt x="6926" y="1011"/>
                    <a:pt x="6079"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6690621" y="972556"/>
              <a:ext cx="215776" cy="329609"/>
            </a:xfrm>
            <a:custGeom>
              <a:avLst/>
              <a:gdLst/>
              <a:ahLst/>
              <a:cxnLst/>
              <a:rect l="0" t="0" r="0" b="0"/>
              <a:pathLst>
                <a:path w="6733" h="10285" extrusionOk="0">
                  <a:moveTo>
                    <a:pt x="3403" y="1"/>
                  </a:moveTo>
                  <a:cubicBezTo>
                    <a:pt x="2541" y="1011"/>
                    <a:pt x="1353" y="1725"/>
                    <a:pt x="0" y="1963"/>
                  </a:cubicBezTo>
                  <a:lnTo>
                    <a:pt x="0" y="10077"/>
                  </a:lnTo>
                  <a:cubicBezTo>
                    <a:pt x="0" y="10196"/>
                    <a:pt x="89" y="10285"/>
                    <a:pt x="193" y="10285"/>
                  </a:cubicBezTo>
                  <a:lnTo>
                    <a:pt x="1932" y="10285"/>
                  </a:lnTo>
                  <a:cubicBezTo>
                    <a:pt x="2036" y="10285"/>
                    <a:pt x="2125" y="10196"/>
                    <a:pt x="2125" y="10077"/>
                  </a:cubicBezTo>
                  <a:lnTo>
                    <a:pt x="2125" y="3478"/>
                  </a:lnTo>
                  <a:cubicBezTo>
                    <a:pt x="2660" y="3241"/>
                    <a:pt x="3166" y="2958"/>
                    <a:pt x="3626" y="2616"/>
                  </a:cubicBezTo>
                  <a:lnTo>
                    <a:pt x="5543" y="3716"/>
                  </a:lnTo>
                  <a:cubicBezTo>
                    <a:pt x="5571" y="3735"/>
                    <a:pt x="5604" y="3743"/>
                    <a:pt x="5636" y="3743"/>
                  </a:cubicBezTo>
                  <a:cubicBezTo>
                    <a:pt x="5708" y="3743"/>
                    <a:pt x="5780" y="3703"/>
                    <a:pt x="5811" y="3642"/>
                  </a:cubicBezTo>
                  <a:lnTo>
                    <a:pt x="6688" y="2141"/>
                  </a:lnTo>
                  <a:cubicBezTo>
                    <a:pt x="6732" y="2037"/>
                    <a:pt x="6703" y="1918"/>
                    <a:pt x="6613" y="1859"/>
                  </a:cubicBezTo>
                  <a:lnTo>
                    <a:pt x="3403" y="1"/>
                  </a:ln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6833970" y="673296"/>
              <a:ext cx="234363" cy="349478"/>
            </a:xfrm>
            <a:custGeom>
              <a:avLst/>
              <a:gdLst/>
              <a:ahLst/>
              <a:cxnLst/>
              <a:rect l="0" t="0" r="0" b="0"/>
              <a:pathLst>
                <a:path w="7313" h="10905" extrusionOk="0">
                  <a:moveTo>
                    <a:pt x="6212" y="1"/>
                  </a:moveTo>
                  <a:cubicBezTo>
                    <a:pt x="6181" y="1"/>
                    <a:pt x="6151" y="7"/>
                    <a:pt x="6123" y="21"/>
                  </a:cubicBezTo>
                  <a:lnTo>
                    <a:pt x="0" y="3558"/>
                  </a:lnTo>
                  <a:cubicBezTo>
                    <a:pt x="223" y="4167"/>
                    <a:pt x="342" y="4836"/>
                    <a:pt x="342" y="5520"/>
                  </a:cubicBezTo>
                  <a:cubicBezTo>
                    <a:pt x="342" y="6218"/>
                    <a:pt x="223" y="6872"/>
                    <a:pt x="0" y="7496"/>
                  </a:cubicBezTo>
                  <a:lnTo>
                    <a:pt x="5871" y="10884"/>
                  </a:lnTo>
                  <a:cubicBezTo>
                    <a:pt x="5898" y="10898"/>
                    <a:pt x="5929" y="10905"/>
                    <a:pt x="5959" y="10905"/>
                  </a:cubicBezTo>
                  <a:cubicBezTo>
                    <a:pt x="6028" y="10905"/>
                    <a:pt x="6097" y="10872"/>
                    <a:pt x="6138" y="10810"/>
                  </a:cubicBezTo>
                  <a:lnTo>
                    <a:pt x="7000" y="9309"/>
                  </a:lnTo>
                  <a:cubicBezTo>
                    <a:pt x="7059" y="9205"/>
                    <a:pt x="7030" y="9086"/>
                    <a:pt x="6941" y="9027"/>
                  </a:cubicBezTo>
                  <a:lnTo>
                    <a:pt x="2378" y="6396"/>
                  </a:lnTo>
                  <a:cubicBezTo>
                    <a:pt x="2408" y="6099"/>
                    <a:pt x="2423" y="5817"/>
                    <a:pt x="2423" y="5520"/>
                  </a:cubicBezTo>
                  <a:cubicBezTo>
                    <a:pt x="2423" y="5237"/>
                    <a:pt x="2408" y="4955"/>
                    <a:pt x="2378" y="4658"/>
                  </a:cubicBezTo>
                  <a:lnTo>
                    <a:pt x="7193" y="1879"/>
                  </a:lnTo>
                  <a:cubicBezTo>
                    <a:pt x="7282" y="1819"/>
                    <a:pt x="7312" y="1700"/>
                    <a:pt x="7267" y="1596"/>
                  </a:cubicBezTo>
                  <a:lnTo>
                    <a:pt x="6391" y="95"/>
                  </a:lnTo>
                  <a:cubicBezTo>
                    <a:pt x="6350" y="34"/>
                    <a:pt x="6280" y="1"/>
                    <a:pt x="6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6690621" y="369614"/>
              <a:ext cx="244330" cy="358195"/>
            </a:xfrm>
            <a:custGeom>
              <a:avLst/>
              <a:gdLst/>
              <a:ahLst/>
              <a:cxnLst/>
              <a:rect l="0" t="0" r="0" b="0"/>
              <a:pathLst>
                <a:path w="7624" h="11177" extrusionOk="0">
                  <a:moveTo>
                    <a:pt x="193" y="1"/>
                  </a:moveTo>
                  <a:cubicBezTo>
                    <a:pt x="89" y="1"/>
                    <a:pt x="0" y="90"/>
                    <a:pt x="0" y="194"/>
                  </a:cubicBezTo>
                  <a:lnTo>
                    <a:pt x="0" y="9215"/>
                  </a:lnTo>
                  <a:cubicBezTo>
                    <a:pt x="1353" y="9452"/>
                    <a:pt x="2541" y="10166"/>
                    <a:pt x="3403" y="11176"/>
                  </a:cubicBezTo>
                  <a:lnTo>
                    <a:pt x="7490" y="8828"/>
                  </a:lnTo>
                  <a:cubicBezTo>
                    <a:pt x="7579" y="8769"/>
                    <a:pt x="7624" y="8635"/>
                    <a:pt x="7564" y="8546"/>
                  </a:cubicBezTo>
                  <a:lnTo>
                    <a:pt x="6703" y="7045"/>
                  </a:lnTo>
                  <a:cubicBezTo>
                    <a:pt x="6663" y="6977"/>
                    <a:pt x="6599" y="6940"/>
                    <a:pt x="6530" y="6940"/>
                  </a:cubicBezTo>
                  <a:cubicBezTo>
                    <a:pt x="6493" y="6940"/>
                    <a:pt x="6456" y="6950"/>
                    <a:pt x="6420" y="6971"/>
                  </a:cubicBezTo>
                  <a:lnTo>
                    <a:pt x="3626" y="8576"/>
                  </a:lnTo>
                  <a:cubicBezTo>
                    <a:pt x="3166" y="8234"/>
                    <a:pt x="2660" y="7951"/>
                    <a:pt x="2125" y="7714"/>
                  </a:cubicBezTo>
                  <a:lnTo>
                    <a:pt x="2125" y="194"/>
                  </a:lnTo>
                  <a:cubicBezTo>
                    <a:pt x="2125" y="90"/>
                    <a:pt x="2036" y="1"/>
                    <a:pt x="1932"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6269132" y="527736"/>
              <a:ext cx="352939" cy="200073"/>
            </a:xfrm>
            <a:custGeom>
              <a:avLst/>
              <a:gdLst/>
              <a:ahLst/>
              <a:cxnLst/>
              <a:rect l="0" t="0" r="0" b="0"/>
              <a:pathLst>
                <a:path w="11013" h="6243" extrusionOk="0">
                  <a:moveTo>
                    <a:pt x="9065" y="1"/>
                  </a:moveTo>
                  <a:cubicBezTo>
                    <a:pt x="8961" y="1"/>
                    <a:pt x="8872" y="90"/>
                    <a:pt x="8872" y="209"/>
                  </a:cubicBezTo>
                  <a:lnTo>
                    <a:pt x="8872" y="2780"/>
                  </a:lnTo>
                  <a:cubicBezTo>
                    <a:pt x="8337" y="3017"/>
                    <a:pt x="7832" y="3300"/>
                    <a:pt x="7371" y="3642"/>
                  </a:cubicBezTo>
                  <a:lnTo>
                    <a:pt x="1204" y="90"/>
                  </a:lnTo>
                  <a:cubicBezTo>
                    <a:pt x="1168" y="69"/>
                    <a:pt x="1131" y="60"/>
                    <a:pt x="1094" y="60"/>
                  </a:cubicBezTo>
                  <a:cubicBezTo>
                    <a:pt x="1025" y="60"/>
                    <a:pt x="960" y="96"/>
                    <a:pt x="921" y="164"/>
                  </a:cubicBezTo>
                  <a:lnTo>
                    <a:pt x="59" y="1665"/>
                  </a:lnTo>
                  <a:cubicBezTo>
                    <a:pt x="0" y="1754"/>
                    <a:pt x="45" y="1888"/>
                    <a:pt x="134" y="1933"/>
                  </a:cubicBezTo>
                  <a:lnTo>
                    <a:pt x="4919" y="4697"/>
                  </a:lnTo>
                  <a:lnTo>
                    <a:pt x="7594" y="6242"/>
                  </a:lnTo>
                  <a:cubicBezTo>
                    <a:pt x="8456" y="5232"/>
                    <a:pt x="9645" y="4518"/>
                    <a:pt x="11012" y="4281"/>
                  </a:cubicBezTo>
                  <a:lnTo>
                    <a:pt x="11012" y="209"/>
                  </a:lnTo>
                  <a:cubicBezTo>
                    <a:pt x="11012" y="90"/>
                    <a:pt x="10923" y="1"/>
                    <a:pt x="10804"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54" name="Shape 254"/>
          <p:cNvPicPr preferRelativeResize="0"/>
          <p:nvPr/>
        </p:nvPicPr>
        <p:blipFill>
          <a:blip r:embed="rId10">
            <a:alphaModFix/>
          </a:blip>
          <a:stretch>
            <a:fillRect/>
          </a:stretch>
        </p:blipFill>
        <p:spPr>
          <a:xfrm>
            <a:off x="3439338" y="2664175"/>
            <a:ext cx="817000" cy="817000"/>
          </a:xfrm>
          <a:prstGeom prst="rect">
            <a:avLst/>
          </a:prstGeom>
          <a:noFill/>
          <a:ln>
            <a:noFill/>
          </a:ln>
        </p:spPr>
      </p:pic>
      <p:pic>
        <p:nvPicPr>
          <p:cNvPr id="255" name="Shape 255"/>
          <p:cNvPicPr preferRelativeResize="0"/>
          <p:nvPr/>
        </p:nvPicPr>
        <p:blipFill>
          <a:blip r:embed="rId11">
            <a:alphaModFix/>
          </a:blip>
          <a:stretch>
            <a:fillRect/>
          </a:stretch>
        </p:blipFill>
        <p:spPr>
          <a:xfrm>
            <a:off x="4887663" y="2664175"/>
            <a:ext cx="817000" cy="817000"/>
          </a:xfrm>
          <a:prstGeom prst="rect">
            <a:avLst/>
          </a:prstGeom>
          <a:noFill/>
          <a:ln>
            <a:noFill/>
          </a:ln>
        </p:spPr>
      </p:pic>
      <p:pic>
        <p:nvPicPr>
          <p:cNvPr id="256" name="Shape 256"/>
          <p:cNvPicPr preferRelativeResize="0"/>
          <p:nvPr/>
        </p:nvPicPr>
        <p:blipFill>
          <a:blip r:embed="rId12">
            <a:alphaModFix/>
          </a:blip>
          <a:stretch>
            <a:fillRect/>
          </a:stretch>
        </p:blipFill>
        <p:spPr>
          <a:xfrm>
            <a:off x="6335988" y="2664175"/>
            <a:ext cx="817000" cy="817000"/>
          </a:xfrm>
          <a:prstGeom prst="rect">
            <a:avLst/>
          </a:prstGeom>
          <a:noFill/>
          <a:ln>
            <a:noFill/>
          </a:ln>
        </p:spPr>
      </p:pic>
      <p:pic>
        <p:nvPicPr>
          <p:cNvPr id="257" name="Shape 257"/>
          <p:cNvPicPr preferRelativeResize="0"/>
          <p:nvPr/>
        </p:nvPicPr>
        <p:blipFill>
          <a:blip r:embed="rId13">
            <a:alphaModFix/>
          </a:blip>
          <a:stretch>
            <a:fillRect/>
          </a:stretch>
        </p:blipFill>
        <p:spPr>
          <a:xfrm>
            <a:off x="7784313" y="2664150"/>
            <a:ext cx="817000" cy="817000"/>
          </a:xfrm>
          <a:prstGeom prst="rect">
            <a:avLst/>
          </a:prstGeom>
          <a:noFill/>
          <a:ln>
            <a:noFill/>
          </a:ln>
        </p:spPr>
      </p:pic>
    </p:spTree>
    <p:extLst>
      <p:ext uri="{BB962C8B-B14F-4D97-AF65-F5344CB8AC3E}">
        <p14:creationId xmlns:p14="http://schemas.microsoft.com/office/powerpoint/2010/main" val="38450593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84" name="Shape 28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35312214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26" name="Shape 226"/>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SEVEN</a:t>
            </a:r>
            <a:endParaRPr/>
          </a:p>
        </p:txBody>
      </p:sp>
    </p:spTree>
    <p:extLst>
      <p:ext uri="{BB962C8B-B14F-4D97-AF65-F5344CB8AC3E}">
        <p14:creationId xmlns:p14="http://schemas.microsoft.com/office/powerpoint/2010/main" val="947033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93"/>
          <p:cNvSpPr txBox="1"/>
          <p:nvPr/>
        </p:nvSpPr>
        <p:spPr>
          <a:xfrm>
            <a:off x="287079" y="457200"/>
            <a:ext cx="8506047" cy="751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200" b="1">
                <a:solidFill>
                  <a:schemeClr val="accent2"/>
                </a:solidFill>
                <a:latin typeface="Proxima Nova Rg"/>
                <a:ea typeface="Proxima Nova Rg"/>
                <a:cs typeface="Proxima Nova Rg"/>
                <a:sym typeface="Proxima Nova Rg"/>
              </a:defRPr>
            </a:lvl1pPr>
          </a:lstStyle>
          <a:p>
            <a:r>
              <a:t>Most cloud-native applications comply with the 12 factor criteria.</a:t>
            </a:r>
          </a:p>
        </p:txBody>
      </p:sp>
      <p:sp>
        <p:nvSpPr>
          <p:cNvPr id="293" name="Shape 94"/>
          <p:cNvSpPr txBox="1"/>
          <p:nvPr/>
        </p:nvSpPr>
        <p:spPr>
          <a:xfrm>
            <a:off x="422745" y="957474"/>
            <a:ext cx="7953300" cy="386965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One codebase tracked in version control</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Explicitly declared dependencies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Configurations stored in the environment</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Backing services treated as attached resources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Separate build, release, and run stages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Apps executed as stateless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Services exported via port binding</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Scaled out via more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Fast startup and graceful shutdown</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Parity among dev, staging, and production environments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Logs treated as event streams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Admin tasks run as one-off processes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9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9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9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29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29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29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29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1" build="p" bldLvl="5"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p:nvPr/>
        </p:nvSpPr>
        <p:spPr>
          <a:xfrm>
            <a:off x="1063254" y="531627"/>
            <a:ext cx="6741042" cy="6379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lt1"/>
                </a:solidFill>
                <a:latin typeface="Proxima Nova Rg" panose="02000506030000020004" pitchFamily="2" charset="0"/>
                <a:ea typeface="Proxima Nova"/>
                <a:cs typeface="Proxima Nova"/>
                <a:sym typeface="Proxima Nova"/>
              </a:rPr>
              <a:t>Learn more!</a:t>
            </a:r>
          </a:p>
        </p:txBody>
      </p:sp>
      <p:sp>
        <p:nvSpPr>
          <p:cNvPr id="431" name="Shape 431"/>
          <p:cNvSpPr txBox="1"/>
          <p:nvPr/>
        </p:nvSpPr>
        <p:spPr>
          <a:xfrm>
            <a:off x="669850" y="1467292"/>
            <a:ext cx="7846828" cy="300901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pivotal.io</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microservices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www.microsoft.com</a:t>
            </a:r>
            <a:r>
              <a:rPr lang="en-US" sz="1800" dirty="0">
                <a:solidFill>
                  <a:schemeClr val="lt1"/>
                </a:solidFill>
                <a:latin typeface="Proxima Nova Rg" panose="02000506030000020004" pitchFamily="2" charset="0"/>
                <a:ea typeface="Proxima Nova"/>
                <a:cs typeface="Proxima Nova"/>
                <a:sym typeface="Proxima Nova"/>
              </a:rPr>
              <a:t>/net/learn/architecture </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spring.io</a:t>
            </a:r>
            <a:r>
              <a:rPr lang="en-US" sz="1800" dirty="0">
                <a:solidFill>
                  <a:schemeClr val="lt1"/>
                </a:solidFill>
                <a:latin typeface="Proxima Nova Rg" panose="02000506030000020004" pitchFamily="2" charset="0"/>
                <a:ea typeface="Proxima Nova"/>
                <a:cs typeface="Proxima Nova"/>
                <a:sym typeface="Proxima Nova"/>
              </a:rPr>
              <a:t>/</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start.spring.io</a:t>
            </a:r>
            <a:r>
              <a:rPr lang="en-US" sz="1800" dirty="0">
                <a:solidFill>
                  <a:schemeClr val="lt1"/>
                </a:solidFill>
                <a:latin typeface="Proxima Nova Rg" panose="02000506030000020004" pitchFamily="2" charset="0"/>
                <a:ea typeface="Proxima Nova"/>
                <a:cs typeface="Proxima Nova"/>
                <a:sym typeface="Proxima Nova"/>
              </a:rPr>
              <a:t>/</a:t>
            </a: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steeltoe.io</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github.com</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steeltoeoss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None/>
            </a:pPr>
            <a:endParaRPr sz="1800" dirty="0">
              <a:solidFill>
                <a:schemeClr val="lt1"/>
              </a:solidFill>
              <a:latin typeface="Proxima Nova Rg" panose="02000506030000020004" pitchFamily="2" charset="0"/>
              <a:ea typeface="Proxima Nova"/>
              <a:cs typeface="Proxima Nova"/>
              <a:sym typeface="Proxima Nova"/>
            </a:endParaRPr>
          </a:p>
        </p:txBody>
      </p:sp>
    </p:spTree>
    <p:extLst>
      <p:ext uri="{BB962C8B-B14F-4D97-AF65-F5344CB8AC3E}">
        <p14:creationId xmlns:p14="http://schemas.microsoft.com/office/powerpoint/2010/main" val="3269303203"/>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100"/>
          <p:cNvSpPr txBox="1"/>
          <p:nvPr/>
        </p:nvSpPr>
        <p:spPr>
          <a:xfrm>
            <a:off x="627319" y="1257082"/>
            <a:ext cx="2775098" cy="2504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Rg"/>
                <a:ea typeface="Proxima Nova Rg"/>
                <a:cs typeface="Proxima Nova Rg"/>
                <a:sym typeface="Proxima Nova Rg"/>
              </a:defRPr>
            </a:pPr>
            <a:r>
              <a:t>There’s a </a:t>
            </a:r>
            <a:r>
              <a:rPr>
                <a:solidFill>
                  <a:schemeClr val="accent2"/>
                </a:solidFill>
              </a:rPr>
              <a:t>maturity model </a:t>
            </a:r>
            <a:r>
              <a:t>on your way to cloud native.</a:t>
            </a:r>
          </a:p>
        </p:txBody>
      </p:sp>
      <p:grpSp>
        <p:nvGrpSpPr>
          <p:cNvPr id="304" name="Group 1"/>
          <p:cNvGrpSpPr/>
          <p:nvPr/>
        </p:nvGrpSpPr>
        <p:grpSpPr>
          <a:xfrm>
            <a:off x="3848980" y="3795822"/>
            <a:ext cx="4816549" cy="1095154"/>
            <a:chOff x="0" y="0"/>
            <a:chExt cx="4816548" cy="1095153"/>
          </a:xfrm>
        </p:grpSpPr>
        <p:grpSp>
          <p:nvGrpSpPr>
            <p:cNvPr id="300" name="Shape 101"/>
            <p:cNvGrpSpPr/>
            <p:nvPr/>
          </p:nvGrpSpPr>
          <p:grpSpPr>
            <a:xfrm>
              <a:off x="1818168" y="79744"/>
              <a:ext cx="2998381" cy="935666"/>
              <a:chOff x="0" y="0"/>
              <a:chExt cx="2998380" cy="935664"/>
            </a:xfrm>
          </p:grpSpPr>
          <p:sp>
            <p:nvSpPr>
              <p:cNvPr id="298"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299" name="No file system dependency…"/>
              <p:cNvSpPr txBox="1"/>
              <p:nvPr/>
            </p:nvSpPr>
            <p:spPr>
              <a:xfrm>
                <a:off x="0" y="66532"/>
                <a:ext cx="2998381" cy="80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No file system dependency</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Self contained application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Platform managed ports/address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Consume off-platform services</a:t>
                </a:r>
              </a:p>
            </p:txBody>
          </p:sp>
        </p:grpSp>
        <p:grpSp>
          <p:nvGrpSpPr>
            <p:cNvPr id="303" name="Shape 102"/>
            <p:cNvGrpSpPr/>
            <p:nvPr/>
          </p:nvGrpSpPr>
          <p:grpSpPr>
            <a:xfrm>
              <a:off x="-1" y="0"/>
              <a:ext cx="2030820" cy="1095154"/>
              <a:chOff x="0" y="0"/>
              <a:chExt cx="2030818" cy="1095153"/>
            </a:xfrm>
          </p:grpSpPr>
          <p:sp>
            <p:nvSpPr>
              <p:cNvPr id="301" name="Rounded Rectangle"/>
              <p:cNvSpPr/>
              <p:nvPr/>
            </p:nvSpPr>
            <p:spPr>
              <a:xfrm>
                <a:off x="0" y="0"/>
                <a:ext cx="2030819" cy="1095154"/>
              </a:xfrm>
              <a:prstGeom prst="roundRect">
                <a:avLst>
                  <a:gd name="adj" fmla="val 16667"/>
                </a:avLst>
              </a:prstGeom>
              <a:solidFill>
                <a:srgbClr val="95EBF2"/>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02" name="Cloud Read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Ready</a:t>
                </a:r>
              </a:p>
            </p:txBody>
          </p:sp>
        </p:grpSp>
      </p:grpSp>
      <p:grpSp>
        <p:nvGrpSpPr>
          <p:cNvPr id="311" name="Group 2"/>
          <p:cNvGrpSpPr/>
          <p:nvPr/>
        </p:nvGrpSpPr>
        <p:grpSpPr>
          <a:xfrm>
            <a:off x="3848980" y="2620924"/>
            <a:ext cx="4816549" cy="1095154"/>
            <a:chOff x="0" y="0"/>
            <a:chExt cx="4816548" cy="1095153"/>
          </a:xfrm>
        </p:grpSpPr>
        <p:grpSp>
          <p:nvGrpSpPr>
            <p:cNvPr id="307" name="Shape 103"/>
            <p:cNvGrpSpPr/>
            <p:nvPr/>
          </p:nvGrpSpPr>
          <p:grpSpPr>
            <a:xfrm>
              <a:off x="1818168" y="79743"/>
              <a:ext cx="2998381" cy="935666"/>
              <a:chOff x="0" y="0"/>
              <a:chExt cx="2998380" cy="935664"/>
            </a:xfrm>
          </p:grpSpPr>
          <p:sp>
            <p:nvSpPr>
              <p:cNvPr id="305"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06" name="Twelve factor app…"/>
              <p:cNvSpPr txBox="1"/>
              <p:nvPr/>
            </p:nvSpPr>
            <p:spPr>
              <a:xfrm>
                <a:off x="0" y="155432"/>
                <a:ext cx="2998381" cy="62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Twelve factor app</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Horizontal scalable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Leverage platform for HA</a:t>
                </a:r>
              </a:p>
            </p:txBody>
          </p:sp>
        </p:grpSp>
        <p:grpSp>
          <p:nvGrpSpPr>
            <p:cNvPr id="310" name="Shape 104"/>
            <p:cNvGrpSpPr/>
            <p:nvPr/>
          </p:nvGrpSpPr>
          <p:grpSpPr>
            <a:xfrm>
              <a:off x="-1" y="0"/>
              <a:ext cx="2030820" cy="1095154"/>
              <a:chOff x="0" y="0"/>
              <a:chExt cx="2030818" cy="1095153"/>
            </a:xfrm>
          </p:grpSpPr>
          <p:sp>
            <p:nvSpPr>
              <p:cNvPr id="308" name="Rounded Rectangle"/>
              <p:cNvSpPr/>
              <p:nvPr/>
            </p:nvSpPr>
            <p:spPr>
              <a:xfrm>
                <a:off x="0" y="0"/>
                <a:ext cx="2030819" cy="1095154"/>
              </a:xfrm>
              <a:prstGeom prst="roundRect">
                <a:avLst>
                  <a:gd name="adj" fmla="val 16667"/>
                </a:avLst>
              </a:prstGeom>
              <a:solidFill>
                <a:schemeClr val="accent4"/>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09" name="Cloud Friendl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Friendly</a:t>
                </a:r>
              </a:p>
            </p:txBody>
          </p:sp>
        </p:grpSp>
      </p:grpSp>
      <p:grpSp>
        <p:nvGrpSpPr>
          <p:cNvPr id="318" name="Group 3"/>
          <p:cNvGrpSpPr/>
          <p:nvPr/>
        </p:nvGrpSpPr>
        <p:grpSpPr>
          <a:xfrm>
            <a:off x="3848980" y="1446025"/>
            <a:ext cx="4816550" cy="1095154"/>
            <a:chOff x="0" y="0"/>
            <a:chExt cx="4816548" cy="1095153"/>
          </a:xfrm>
        </p:grpSpPr>
        <p:grpSp>
          <p:nvGrpSpPr>
            <p:cNvPr id="314" name="Shape 105"/>
            <p:cNvGrpSpPr/>
            <p:nvPr/>
          </p:nvGrpSpPr>
          <p:grpSpPr>
            <a:xfrm>
              <a:off x="1818168" y="57376"/>
              <a:ext cx="2998381" cy="980401"/>
              <a:chOff x="0" y="0"/>
              <a:chExt cx="2998380" cy="980400"/>
            </a:xfrm>
          </p:grpSpPr>
          <p:sp>
            <p:nvSpPr>
              <p:cNvPr id="312" name="Rectangle"/>
              <p:cNvSpPr/>
              <p:nvPr/>
            </p:nvSpPr>
            <p:spPr>
              <a:xfrm>
                <a:off x="0" y="22367"/>
                <a:ext cx="2998381" cy="935666"/>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13" name="Designed for failure…"/>
              <p:cNvSpPr txBox="1"/>
              <p:nvPr/>
            </p:nvSpPr>
            <p:spPr>
              <a:xfrm>
                <a:off x="0" y="-1"/>
                <a:ext cx="2998381" cy="98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Designed for failure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Apps unaffected by dependencies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Proactive failure testing</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Metrics and monitoring baked in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Cloud agnostic runtime</a:t>
                </a:r>
              </a:p>
            </p:txBody>
          </p:sp>
        </p:grpSp>
        <p:grpSp>
          <p:nvGrpSpPr>
            <p:cNvPr id="317" name="Shape 106"/>
            <p:cNvGrpSpPr/>
            <p:nvPr/>
          </p:nvGrpSpPr>
          <p:grpSpPr>
            <a:xfrm>
              <a:off x="-1" y="0"/>
              <a:ext cx="2030820" cy="1095154"/>
              <a:chOff x="0" y="0"/>
              <a:chExt cx="2030818" cy="1095153"/>
            </a:xfrm>
          </p:grpSpPr>
          <p:sp>
            <p:nvSpPr>
              <p:cNvPr id="315" name="Rounded Rectangle"/>
              <p:cNvSpPr/>
              <p:nvPr/>
            </p:nvSpPr>
            <p:spPr>
              <a:xfrm>
                <a:off x="0" y="0"/>
                <a:ext cx="2030819" cy="1095154"/>
              </a:xfrm>
              <a:prstGeom prst="roundRect">
                <a:avLst>
                  <a:gd name="adj" fmla="val 16667"/>
                </a:avLst>
              </a:prstGeom>
              <a:solidFill>
                <a:schemeClr val="accent2"/>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16" name="Cloud Resilient"/>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Resilient</a:t>
                </a:r>
              </a:p>
            </p:txBody>
          </p:sp>
        </p:grpSp>
      </p:grpSp>
      <p:grpSp>
        <p:nvGrpSpPr>
          <p:cNvPr id="325" name="Group 4"/>
          <p:cNvGrpSpPr/>
          <p:nvPr/>
        </p:nvGrpSpPr>
        <p:grpSpPr>
          <a:xfrm>
            <a:off x="3848980" y="271128"/>
            <a:ext cx="4816549" cy="1095155"/>
            <a:chOff x="0" y="0"/>
            <a:chExt cx="4816548" cy="1095153"/>
          </a:xfrm>
        </p:grpSpPr>
        <p:grpSp>
          <p:nvGrpSpPr>
            <p:cNvPr id="321" name="Shape 107"/>
            <p:cNvGrpSpPr/>
            <p:nvPr/>
          </p:nvGrpSpPr>
          <p:grpSpPr>
            <a:xfrm>
              <a:off x="1818168" y="79743"/>
              <a:ext cx="2998381" cy="935666"/>
              <a:chOff x="0" y="0"/>
              <a:chExt cx="2998380" cy="935664"/>
            </a:xfrm>
          </p:grpSpPr>
          <p:sp>
            <p:nvSpPr>
              <p:cNvPr id="319"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20" name="Microservice architecture…"/>
              <p:cNvSpPr txBox="1"/>
              <p:nvPr/>
            </p:nvSpPr>
            <p:spPr>
              <a:xfrm>
                <a:off x="0" y="244332"/>
                <a:ext cx="2998381" cy="44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Microservice architecture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API-first design</a:t>
                </a:r>
              </a:p>
            </p:txBody>
          </p:sp>
        </p:grpSp>
        <p:grpSp>
          <p:nvGrpSpPr>
            <p:cNvPr id="324" name="Shape 108"/>
            <p:cNvGrpSpPr/>
            <p:nvPr/>
          </p:nvGrpSpPr>
          <p:grpSpPr>
            <a:xfrm>
              <a:off x="-1" y="0"/>
              <a:ext cx="2030820" cy="1095154"/>
              <a:chOff x="0" y="0"/>
              <a:chExt cx="2030818" cy="1095153"/>
            </a:xfrm>
          </p:grpSpPr>
          <p:sp>
            <p:nvSpPr>
              <p:cNvPr id="322" name="Rounded Rectangle"/>
              <p:cNvSpPr/>
              <p:nvPr/>
            </p:nvSpPr>
            <p:spPr>
              <a:xfrm>
                <a:off x="0" y="0"/>
                <a:ext cx="2030819" cy="1095154"/>
              </a:xfrm>
              <a:prstGeom prst="roundRect">
                <a:avLst>
                  <a:gd name="adj" fmla="val 16667"/>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23" name="Cloud Native"/>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Native</a:t>
                </a:r>
              </a:p>
            </p:txBody>
          </p:sp>
        </p:gr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1" animBg="1" advAuto="0"/>
      <p:bldP spid="311" grpId="2" animBg="1" advAuto="0"/>
      <p:bldP spid="318" grpId="3" animBg="1" advAuto="0"/>
      <p:bldP spid="325"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114"/>
          <p:cNvSpPr txBox="1"/>
          <p:nvPr/>
        </p:nvSpPr>
        <p:spPr>
          <a:xfrm>
            <a:off x="776175" y="499728"/>
            <a:ext cx="7598734"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400" b="1">
                <a:solidFill>
                  <a:schemeClr val="accent2"/>
                </a:solidFill>
                <a:latin typeface="Proxima Nova Rg"/>
                <a:ea typeface="Proxima Nova Rg"/>
                <a:cs typeface="Proxima Nova Rg"/>
                <a:sym typeface="Proxima Nova Rg"/>
              </a:defRPr>
            </a:lvl1pPr>
          </a:lstStyle>
          <a:p>
            <a:r>
              <a:t>So, what actually makes up a cloud-native platform?</a:t>
            </a:r>
          </a:p>
        </p:txBody>
      </p:sp>
      <p:pic>
        <p:nvPicPr>
          <p:cNvPr id="330" name="Shape 115" descr="Shape 115"/>
          <p:cNvPicPr>
            <a:picLocks noChangeAspect="1"/>
          </p:cNvPicPr>
          <p:nvPr/>
        </p:nvPicPr>
        <p:blipFill>
          <a:blip r:embed="rId3">
            <a:extLst/>
          </a:blip>
          <a:stretch>
            <a:fillRect/>
          </a:stretch>
        </p:blipFill>
        <p:spPr>
          <a:xfrm>
            <a:off x="3543" y="1424761"/>
            <a:ext cx="9144001" cy="3113734"/>
          </a:xfrm>
          <a:prstGeom prst="rect">
            <a:avLst/>
          </a:prstGeom>
          <a:ln w="12700">
            <a:miter lim="400000"/>
          </a:ln>
        </p:spPr>
      </p:pic>
      <p:sp>
        <p:nvSpPr>
          <p:cNvPr id="331" name="Text"/>
          <p:cNvSpPr txBox="1"/>
          <p:nvPr/>
        </p:nvSpPr>
        <p:spPr>
          <a:xfrm>
            <a:off x="4500879" y="2437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332" name="Text"/>
          <p:cNvSpPr txBox="1"/>
          <p:nvPr/>
        </p:nvSpPr>
        <p:spPr>
          <a:xfrm>
            <a:off x="4627879" y="2564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6" name="Shape 1156" descr="Shape 1156"/>
          <p:cNvPicPr>
            <a:picLocks noChangeAspect="1"/>
          </p:cNvPicPr>
          <p:nvPr/>
        </p:nvPicPr>
        <p:blipFill>
          <a:blip r:embed="rId2">
            <a:extLst/>
          </a:blip>
          <a:stretch>
            <a:fillRect/>
          </a:stretch>
        </p:blipFill>
        <p:spPr>
          <a:xfrm>
            <a:off x="7088144" y="4401527"/>
            <a:ext cx="687601" cy="397201"/>
          </a:xfrm>
          <a:prstGeom prst="rect">
            <a:avLst/>
          </a:prstGeom>
          <a:ln w="12700">
            <a:miter lim="400000"/>
          </a:ln>
        </p:spPr>
      </p:pic>
      <p:sp>
        <p:nvSpPr>
          <p:cNvPr id="337" name="Shape 1157"/>
          <p:cNvSpPr txBox="1">
            <a:spLocks noGrp="1"/>
          </p:cNvSpPr>
          <p:nvPr>
            <p:ph type="title"/>
          </p:nvPr>
        </p:nvSpPr>
        <p:spPr>
          <a:xfrm>
            <a:off x="253550" y="151274"/>
            <a:ext cx="8663100" cy="557702"/>
          </a:xfrm>
          <a:prstGeom prst="rect">
            <a:avLst/>
          </a:prstGeom>
        </p:spPr>
        <p:txBody>
          <a:bodyPr/>
          <a:lstStyle>
            <a:lvl1pPr defTabSz="877823">
              <a:defRPr sz="2400">
                <a:latin typeface="Proxima Nova Rg"/>
                <a:ea typeface="Proxima Nova Rg"/>
                <a:cs typeface="Proxima Nova Rg"/>
                <a:sym typeface="Proxima Nova Rg"/>
              </a:defRPr>
            </a:lvl1pPr>
          </a:lstStyle>
          <a:p>
            <a:r>
              <a:t>Pivotal Cloud Foundry Architecture</a:t>
            </a:r>
          </a:p>
        </p:txBody>
      </p:sp>
      <p:pic>
        <p:nvPicPr>
          <p:cNvPr id="338" name="Shape 1158" descr="Shape 1158"/>
          <p:cNvPicPr>
            <a:picLocks noChangeAspect="1"/>
          </p:cNvPicPr>
          <p:nvPr/>
        </p:nvPicPr>
        <p:blipFill>
          <a:blip r:embed="rId2">
            <a:extLst/>
          </a:blip>
          <a:stretch>
            <a:fillRect/>
          </a:stretch>
        </p:blipFill>
        <p:spPr>
          <a:xfrm>
            <a:off x="3621339" y="4392202"/>
            <a:ext cx="687601" cy="397201"/>
          </a:xfrm>
          <a:prstGeom prst="rect">
            <a:avLst/>
          </a:prstGeom>
          <a:ln w="12700">
            <a:miter lim="400000"/>
          </a:ln>
        </p:spPr>
      </p:pic>
      <p:pic>
        <p:nvPicPr>
          <p:cNvPr id="339" name="Shape 1159" descr="Shape 1159"/>
          <p:cNvPicPr>
            <a:picLocks noChangeAspect="1"/>
          </p:cNvPicPr>
          <p:nvPr/>
        </p:nvPicPr>
        <p:blipFill>
          <a:blip r:embed="rId2">
            <a:extLst/>
          </a:blip>
          <a:stretch>
            <a:fillRect/>
          </a:stretch>
        </p:blipFill>
        <p:spPr>
          <a:xfrm>
            <a:off x="4484834" y="4392202"/>
            <a:ext cx="687600" cy="397201"/>
          </a:xfrm>
          <a:prstGeom prst="rect">
            <a:avLst/>
          </a:prstGeom>
          <a:ln w="12700">
            <a:miter lim="400000"/>
          </a:ln>
        </p:spPr>
      </p:pic>
      <p:pic>
        <p:nvPicPr>
          <p:cNvPr id="340" name="Shape 1160" descr="Shape 1160"/>
          <p:cNvPicPr>
            <a:picLocks noChangeAspect="1"/>
          </p:cNvPicPr>
          <p:nvPr/>
        </p:nvPicPr>
        <p:blipFill>
          <a:blip r:embed="rId2">
            <a:extLst/>
          </a:blip>
          <a:stretch>
            <a:fillRect/>
          </a:stretch>
        </p:blipFill>
        <p:spPr>
          <a:xfrm>
            <a:off x="5348328" y="4392202"/>
            <a:ext cx="687601" cy="397201"/>
          </a:xfrm>
          <a:prstGeom prst="rect">
            <a:avLst/>
          </a:prstGeom>
          <a:ln w="12700">
            <a:miter lim="400000"/>
          </a:ln>
        </p:spPr>
      </p:pic>
      <p:pic>
        <p:nvPicPr>
          <p:cNvPr id="341" name="Shape 1161" descr="Shape 1161"/>
          <p:cNvPicPr>
            <a:picLocks noChangeAspect="1"/>
          </p:cNvPicPr>
          <p:nvPr/>
        </p:nvPicPr>
        <p:blipFill>
          <a:blip r:embed="rId2">
            <a:extLst/>
          </a:blip>
          <a:stretch>
            <a:fillRect/>
          </a:stretch>
        </p:blipFill>
        <p:spPr>
          <a:xfrm>
            <a:off x="6211823" y="4392202"/>
            <a:ext cx="687601" cy="397201"/>
          </a:xfrm>
          <a:prstGeom prst="rect">
            <a:avLst/>
          </a:prstGeom>
          <a:ln w="12700">
            <a:miter lim="400000"/>
          </a:ln>
        </p:spPr>
      </p:pic>
      <p:grpSp>
        <p:nvGrpSpPr>
          <p:cNvPr id="344" name="Shape 1162"/>
          <p:cNvGrpSpPr/>
          <p:nvPr/>
        </p:nvGrpSpPr>
        <p:grpSpPr>
          <a:xfrm>
            <a:off x="3422472" y="953790"/>
            <a:ext cx="4548001" cy="264301"/>
            <a:chOff x="0" y="0"/>
            <a:chExt cx="4547999" cy="264300"/>
          </a:xfrm>
        </p:grpSpPr>
        <p:sp>
          <p:nvSpPr>
            <p:cNvPr id="342" name="Rounded Rectangle"/>
            <p:cNvSpPr/>
            <p:nvPr/>
          </p:nvSpPr>
          <p:spPr>
            <a:xfrm>
              <a:off x="0" y="0"/>
              <a:ext cx="4548000" cy="264301"/>
            </a:xfrm>
            <a:prstGeom prst="roundRect">
              <a:avLst>
                <a:gd name="adj" fmla="val 16667"/>
              </a:avLst>
            </a:prstGeom>
            <a:noFill/>
            <a:ln w="9525" cap="rnd">
              <a:solidFill>
                <a:srgbClr val="15A08C"/>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43" name="DYNAMIC ROUTE SERVICES / API MANAGEMENT"/>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DYNAMIC ROUTE SERVICES / API MANAGEMENT</a:t>
              </a:r>
            </a:p>
          </p:txBody>
        </p:sp>
      </p:grpSp>
      <p:grpSp>
        <p:nvGrpSpPr>
          <p:cNvPr id="347" name="Shape 1163"/>
          <p:cNvGrpSpPr/>
          <p:nvPr/>
        </p:nvGrpSpPr>
        <p:grpSpPr>
          <a:xfrm>
            <a:off x="3422474" y="1787052"/>
            <a:ext cx="2230200" cy="707701"/>
            <a:chOff x="0" y="0"/>
            <a:chExt cx="2230199" cy="707700"/>
          </a:xfrm>
        </p:grpSpPr>
        <p:sp>
          <p:nvSpPr>
            <p:cNvPr id="345"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46" name="APP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700" b="1">
                  <a:solidFill>
                    <a:srgbClr val="0B223F"/>
                  </a:solidFill>
                  <a:latin typeface="Proxima Nova Rg"/>
                  <a:ea typeface="Proxima Nova Rg"/>
                  <a:cs typeface="Proxima Nova Rg"/>
                  <a:sym typeface="Proxima Nova Rg"/>
                </a:defRPr>
              </a:lvl1pPr>
            </a:lstStyle>
            <a:p>
              <a:r>
                <a:t>APP MICROSERVICES TECHNOLOGY</a:t>
              </a:r>
            </a:p>
          </p:txBody>
        </p:sp>
      </p:grpSp>
      <p:grpSp>
        <p:nvGrpSpPr>
          <p:cNvPr id="350" name="Shape 1164"/>
          <p:cNvGrpSpPr/>
          <p:nvPr/>
        </p:nvGrpSpPr>
        <p:grpSpPr>
          <a:xfrm>
            <a:off x="3523696" y="2042192"/>
            <a:ext cx="639601" cy="372901"/>
            <a:chOff x="0" y="0"/>
            <a:chExt cx="639600" cy="372900"/>
          </a:xfrm>
        </p:grpSpPr>
        <p:sp>
          <p:nvSpPr>
            <p:cNvPr id="348"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49" name="Spring Boot"/>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Boot</a:t>
              </a:r>
            </a:p>
          </p:txBody>
        </p:sp>
      </p:grpSp>
      <p:grpSp>
        <p:nvGrpSpPr>
          <p:cNvPr id="353" name="Shape 1165"/>
          <p:cNvGrpSpPr/>
          <p:nvPr/>
        </p:nvGrpSpPr>
        <p:grpSpPr>
          <a:xfrm>
            <a:off x="4219461" y="2042192"/>
            <a:ext cx="639601" cy="372901"/>
            <a:chOff x="0" y="0"/>
            <a:chExt cx="639600" cy="372900"/>
          </a:xfrm>
        </p:grpSpPr>
        <p:sp>
          <p:nvSpPr>
            <p:cNvPr id="351"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52" name="Steeltoe"/>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Steeltoe</a:t>
              </a:r>
            </a:p>
          </p:txBody>
        </p:sp>
      </p:grpSp>
      <p:grpSp>
        <p:nvGrpSpPr>
          <p:cNvPr id="356" name="Shape 1166"/>
          <p:cNvGrpSpPr/>
          <p:nvPr/>
        </p:nvGrpSpPr>
        <p:grpSpPr>
          <a:xfrm>
            <a:off x="4919989" y="2042192"/>
            <a:ext cx="639602" cy="372901"/>
            <a:chOff x="0" y="0"/>
            <a:chExt cx="639600" cy="372900"/>
          </a:xfrm>
        </p:grpSpPr>
        <p:sp>
          <p:nvSpPr>
            <p:cNvPr id="354"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55" name="Spring Cloud Services"/>
            <p:cNvSpPr txBox="1"/>
            <p:nvPr/>
          </p:nvSpPr>
          <p:spPr>
            <a:xfrm>
              <a:off x="14881" y="97550"/>
              <a:ext cx="609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Cloud Services</a:t>
              </a:r>
            </a:p>
          </p:txBody>
        </p:sp>
      </p:grpSp>
      <p:grpSp>
        <p:nvGrpSpPr>
          <p:cNvPr id="359" name="Shape 1167"/>
          <p:cNvGrpSpPr/>
          <p:nvPr/>
        </p:nvGrpSpPr>
        <p:grpSpPr>
          <a:xfrm>
            <a:off x="5740549" y="1787052"/>
            <a:ext cx="2230201" cy="707701"/>
            <a:chOff x="0" y="0"/>
            <a:chExt cx="2230199" cy="707700"/>
          </a:xfrm>
        </p:grpSpPr>
        <p:sp>
          <p:nvSpPr>
            <p:cNvPr id="357"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58" name="DATA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700" b="1">
                  <a:solidFill>
                    <a:srgbClr val="0B223F"/>
                  </a:solidFill>
                  <a:latin typeface="Proxima Nova Rg"/>
                  <a:ea typeface="Proxima Nova Rg"/>
                  <a:cs typeface="Proxima Nova Rg"/>
                  <a:sym typeface="Proxima Nova Rg"/>
                </a:defRPr>
              </a:lvl1pPr>
            </a:lstStyle>
            <a:p>
              <a:r>
                <a:t>DATA MICROSERVICES TECHNOLOGY</a:t>
              </a:r>
            </a:p>
          </p:txBody>
        </p:sp>
      </p:grpSp>
      <p:grpSp>
        <p:nvGrpSpPr>
          <p:cNvPr id="362" name="Shape 1168"/>
          <p:cNvGrpSpPr/>
          <p:nvPr/>
        </p:nvGrpSpPr>
        <p:grpSpPr>
          <a:xfrm>
            <a:off x="5837006" y="2042192"/>
            <a:ext cx="463201" cy="372901"/>
            <a:chOff x="0" y="0"/>
            <a:chExt cx="463200" cy="372900"/>
          </a:xfrm>
        </p:grpSpPr>
        <p:sp>
          <p:nvSpPr>
            <p:cNvPr id="360"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61" name="Spring Cloud Data Flow"/>
            <p:cNvSpPr txBox="1"/>
            <p:nvPr/>
          </p:nvSpPr>
          <p:spPr>
            <a:xfrm>
              <a:off x="14882" y="53100"/>
              <a:ext cx="433436"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Cloud Data Flow</a:t>
              </a:r>
            </a:p>
          </p:txBody>
        </p:sp>
      </p:grpSp>
      <p:grpSp>
        <p:nvGrpSpPr>
          <p:cNvPr id="365" name="Shape 1169"/>
          <p:cNvGrpSpPr/>
          <p:nvPr/>
        </p:nvGrpSpPr>
        <p:grpSpPr>
          <a:xfrm>
            <a:off x="6364389" y="2042192"/>
            <a:ext cx="463201" cy="372901"/>
            <a:chOff x="0" y="0"/>
            <a:chExt cx="463200" cy="372900"/>
          </a:xfrm>
        </p:grpSpPr>
        <p:sp>
          <p:nvSpPr>
            <p:cNvPr id="363"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64" name="Cloud Cache"/>
            <p:cNvSpPr txBox="1"/>
            <p:nvPr/>
          </p:nvSpPr>
          <p:spPr>
            <a:xfrm>
              <a:off x="14882" y="97550"/>
              <a:ext cx="433436"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Cloud Cache</a:t>
              </a:r>
            </a:p>
          </p:txBody>
        </p:sp>
      </p:grpSp>
      <p:grpSp>
        <p:nvGrpSpPr>
          <p:cNvPr id="368" name="Shape 1170"/>
          <p:cNvGrpSpPr/>
          <p:nvPr/>
        </p:nvGrpSpPr>
        <p:grpSpPr>
          <a:xfrm>
            <a:off x="6891773" y="2042192"/>
            <a:ext cx="463201" cy="372901"/>
            <a:chOff x="0" y="0"/>
            <a:chExt cx="463200" cy="372900"/>
          </a:xfrm>
        </p:grpSpPr>
        <p:sp>
          <p:nvSpPr>
            <p:cNvPr id="366"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67" name="RabbitMQ"/>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RabbitMQ</a:t>
              </a:r>
            </a:p>
          </p:txBody>
        </p:sp>
      </p:grpSp>
      <p:grpSp>
        <p:nvGrpSpPr>
          <p:cNvPr id="371" name="Shape 1171"/>
          <p:cNvGrpSpPr/>
          <p:nvPr/>
        </p:nvGrpSpPr>
        <p:grpSpPr>
          <a:xfrm>
            <a:off x="7419154" y="2042192"/>
            <a:ext cx="463201" cy="372901"/>
            <a:chOff x="0" y="0"/>
            <a:chExt cx="463200" cy="372900"/>
          </a:xfrm>
        </p:grpSpPr>
        <p:sp>
          <p:nvSpPr>
            <p:cNvPr id="369"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70" name="MySQL"/>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MySQL</a:t>
              </a:r>
            </a:p>
          </p:txBody>
        </p:sp>
      </p:grpSp>
      <p:pic>
        <p:nvPicPr>
          <p:cNvPr id="372" name="Shape 1172" descr="Shape 1172"/>
          <p:cNvPicPr>
            <a:picLocks noChangeAspect="1"/>
          </p:cNvPicPr>
          <p:nvPr/>
        </p:nvPicPr>
        <p:blipFill>
          <a:blip r:embed="rId3">
            <a:alphaModFix amt="22000"/>
            <a:extLst/>
          </a:blip>
          <a:stretch>
            <a:fillRect/>
          </a:stretch>
        </p:blipFill>
        <p:spPr>
          <a:xfrm>
            <a:off x="3377219" y="1350805"/>
            <a:ext cx="4629001" cy="307801"/>
          </a:xfrm>
          <a:prstGeom prst="rect">
            <a:avLst/>
          </a:prstGeom>
          <a:ln w="12700">
            <a:miter lim="400000"/>
          </a:ln>
        </p:spPr>
      </p:pic>
      <p:sp>
        <p:nvSpPr>
          <p:cNvPr id="373" name="Shape 1173"/>
          <p:cNvSpPr txBox="1"/>
          <p:nvPr/>
        </p:nvSpPr>
        <p:spPr>
          <a:xfrm>
            <a:off x="4924004" y="1401440"/>
            <a:ext cx="15567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b="1">
                <a:solidFill>
                  <a:srgbClr val="0B223F"/>
                </a:solidFill>
                <a:latin typeface="Proxima Nova Rg"/>
                <a:ea typeface="Proxima Nova Rg"/>
                <a:cs typeface="Proxima Nova Rg"/>
                <a:sym typeface="Proxima Nova Rg"/>
              </a:defRPr>
            </a:lvl1pPr>
          </a:lstStyle>
          <a:p>
            <a:r>
              <a:t>YOUR APPLICATIONS</a:t>
            </a:r>
          </a:p>
        </p:txBody>
      </p:sp>
      <p:grpSp>
        <p:nvGrpSpPr>
          <p:cNvPr id="376" name="Shape 1174"/>
          <p:cNvGrpSpPr/>
          <p:nvPr/>
        </p:nvGrpSpPr>
        <p:grpSpPr>
          <a:xfrm>
            <a:off x="3422474" y="2596714"/>
            <a:ext cx="4548000" cy="707701"/>
            <a:chOff x="0" y="0"/>
            <a:chExt cx="4547999" cy="707700"/>
          </a:xfrm>
        </p:grpSpPr>
        <p:sp>
          <p:nvSpPr>
            <p:cNvPr id="374" name="Rounded Rectangle"/>
            <p:cNvSpPr/>
            <p:nvPr/>
          </p:nvSpPr>
          <p:spPr>
            <a:xfrm>
              <a:off x="0" y="0"/>
              <a:ext cx="45480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75" name="PLATFORM"/>
            <p:cNvSpPr txBox="1"/>
            <p:nvPr/>
          </p:nvSpPr>
          <p:spPr>
            <a:xfrm>
              <a:off x="17361" y="17361"/>
              <a:ext cx="4513278"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900" b="1">
                  <a:solidFill>
                    <a:srgbClr val="0B223F"/>
                  </a:solidFill>
                  <a:latin typeface="Proxima Nova Rg"/>
                  <a:ea typeface="Proxima Nova Rg"/>
                  <a:cs typeface="Proxima Nova Rg"/>
                  <a:sym typeface="Proxima Nova Rg"/>
                </a:defRPr>
              </a:lvl1pPr>
            </a:lstStyle>
            <a:p>
              <a:r>
                <a:t>PLATFORM</a:t>
              </a:r>
            </a:p>
          </p:txBody>
        </p:sp>
      </p:grpSp>
      <p:grpSp>
        <p:nvGrpSpPr>
          <p:cNvPr id="379" name="Shape 1175"/>
          <p:cNvGrpSpPr/>
          <p:nvPr/>
        </p:nvGrpSpPr>
        <p:grpSpPr>
          <a:xfrm>
            <a:off x="3523696" y="2851853"/>
            <a:ext cx="687601" cy="372901"/>
            <a:chOff x="0" y="0"/>
            <a:chExt cx="687599" cy="372900"/>
          </a:xfrm>
        </p:grpSpPr>
        <p:sp>
          <p:nvSpPr>
            <p:cNvPr id="377"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78" name="Elastic Runtim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Elastic Runtime</a:t>
              </a:r>
            </a:p>
          </p:txBody>
        </p:sp>
      </p:grpSp>
      <p:grpSp>
        <p:nvGrpSpPr>
          <p:cNvPr id="382" name="Shape 1176"/>
          <p:cNvGrpSpPr/>
          <p:nvPr/>
        </p:nvGrpSpPr>
        <p:grpSpPr>
          <a:xfrm>
            <a:off x="4257905" y="2851853"/>
            <a:ext cx="687601" cy="372901"/>
            <a:chOff x="0" y="0"/>
            <a:chExt cx="687599" cy="372900"/>
          </a:xfrm>
        </p:grpSpPr>
        <p:sp>
          <p:nvSpPr>
            <p:cNvPr id="380"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81" name="Concours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Concourse</a:t>
              </a:r>
            </a:p>
          </p:txBody>
        </p:sp>
      </p:grpSp>
      <p:grpSp>
        <p:nvGrpSpPr>
          <p:cNvPr id="385" name="Shape 1177"/>
          <p:cNvGrpSpPr/>
          <p:nvPr/>
        </p:nvGrpSpPr>
        <p:grpSpPr>
          <a:xfrm>
            <a:off x="4992115" y="2851853"/>
            <a:ext cx="687601" cy="372901"/>
            <a:chOff x="0" y="0"/>
            <a:chExt cx="687599" cy="372900"/>
          </a:xfrm>
        </p:grpSpPr>
        <p:sp>
          <p:nvSpPr>
            <p:cNvPr id="383"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84" name="App…"/>
            <p:cNvSpPr txBox="1"/>
            <p:nvPr/>
          </p:nvSpPr>
          <p:spPr>
            <a:xfrm>
              <a:off x="14881" y="97550"/>
              <a:ext cx="657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App</a:t>
              </a:r>
            </a:p>
            <a:p>
              <a:pPr algn="ctr">
                <a:defRPr sz="600">
                  <a:solidFill>
                    <a:srgbClr val="445A71"/>
                  </a:solidFill>
                  <a:latin typeface="Proxima Nova Rg"/>
                  <a:ea typeface="Proxima Nova Rg"/>
                  <a:cs typeface="Proxima Nova Rg"/>
                  <a:sym typeface="Proxima Nova Rg"/>
                </a:defRPr>
              </a:pPr>
              <a:r>
                <a:t>Autoscaler</a:t>
              </a:r>
            </a:p>
          </p:txBody>
        </p:sp>
      </p:grpSp>
      <p:grpSp>
        <p:nvGrpSpPr>
          <p:cNvPr id="388" name="Shape 1178"/>
          <p:cNvGrpSpPr/>
          <p:nvPr/>
        </p:nvGrpSpPr>
        <p:grpSpPr>
          <a:xfrm>
            <a:off x="5726324" y="2851853"/>
            <a:ext cx="687601" cy="372901"/>
            <a:chOff x="0" y="0"/>
            <a:chExt cx="687599" cy="372900"/>
          </a:xfrm>
        </p:grpSpPr>
        <p:sp>
          <p:nvSpPr>
            <p:cNvPr id="386"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87" name="PCF Metrics"/>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PCF Metrics</a:t>
              </a:r>
            </a:p>
          </p:txBody>
        </p:sp>
      </p:grpSp>
      <p:grpSp>
        <p:nvGrpSpPr>
          <p:cNvPr id="391" name="Shape 1179"/>
          <p:cNvGrpSpPr/>
          <p:nvPr/>
        </p:nvGrpSpPr>
        <p:grpSpPr>
          <a:xfrm>
            <a:off x="6460533" y="2851853"/>
            <a:ext cx="687601" cy="372901"/>
            <a:chOff x="0" y="0"/>
            <a:chExt cx="687599" cy="372900"/>
          </a:xfrm>
        </p:grpSpPr>
        <p:sp>
          <p:nvSpPr>
            <p:cNvPr id="389"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90" name="CredHub"/>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CredHub</a:t>
              </a:r>
            </a:p>
          </p:txBody>
        </p:sp>
      </p:grpSp>
      <p:grpSp>
        <p:nvGrpSpPr>
          <p:cNvPr id="394" name="Shape 1180"/>
          <p:cNvGrpSpPr/>
          <p:nvPr/>
        </p:nvGrpSpPr>
        <p:grpSpPr>
          <a:xfrm>
            <a:off x="7194745" y="2851853"/>
            <a:ext cx="687601" cy="372901"/>
            <a:chOff x="0" y="0"/>
            <a:chExt cx="687599" cy="372900"/>
          </a:xfrm>
        </p:grpSpPr>
        <p:sp>
          <p:nvSpPr>
            <p:cNvPr id="392"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93" name="Orgs, Spaces,  Roles and Permissions"/>
            <p:cNvSpPr txBox="1"/>
            <p:nvPr/>
          </p:nvSpPr>
          <p:spPr>
            <a:xfrm>
              <a:off x="14881" y="53100"/>
              <a:ext cx="657838"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Orgs, Spaces, </a:t>
              </a:r>
              <a:br/>
              <a:r>
                <a:t>Roles and Permissions</a:t>
              </a:r>
            </a:p>
          </p:txBody>
        </p:sp>
      </p:grpSp>
      <p:grpSp>
        <p:nvGrpSpPr>
          <p:cNvPr id="397" name="Shape 1181"/>
          <p:cNvGrpSpPr/>
          <p:nvPr/>
        </p:nvGrpSpPr>
        <p:grpSpPr>
          <a:xfrm>
            <a:off x="3422472" y="3635619"/>
            <a:ext cx="2230201" cy="264301"/>
            <a:chOff x="0" y="0"/>
            <a:chExt cx="2230199" cy="264300"/>
          </a:xfrm>
        </p:grpSpPr>
        <p:sp>
          <p:nvSpPr>
            <p:cNvPr id="395"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defRPr>
                  <a:latin typeface="Proxima Nova Rg"/>
                  <a:ea typeface="Proxima Nova Rg"/>
                  <a:cs typeface="Proxima Nova Rg"/>
                  <a:sym typeface="Proxima Nova Rg"/>
                </a:defRPr>
              </a:pPr>
              <a:endParaRPr/>
            </a:p>
          </p:txBody>
        </p:sp>
        <p:sp>
          <p:nvSpPr>
            <p:cNvPr id="396" name="EMBEDDED OS"/>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defRPr sz="700" b="1">
                  <a:solidFill>
                    <a:srgbClr val="0B223F"/>
                  </a:solidFill>
                  <a:latin typeface="Proxima Nova Rg"/>
                  <a:ea typeface="Proxima Nova Rg"/>
                  <a:cs typeface="Proxima Nova Rg"/>
                  <a:sym typeface="Proxima Nova Rg"/>
                </a:defRPr>
              </a:lvl1pPr>
            </a:lstStyle>
            <a:p>
              <a:r>
                <a:t>EMBEDDED OS</a:t>
              </a:r>
            </a:p>
          </p:txBody>
        </p:sp>
      </p:grpSp>
      <p:grpSp>
        <p:nvGrpSpPr>
          <p:cNvPr id="400" name="Shape 1182"/>
          <p:cNvGrpSpPr/>
          <p:nvPr/>
        </p:nvGrpSpPr>
        <p:grpSpPr>
          <a:xfrm>
            <a:off x="3422472" y="3997437"/>
            <a:ext cx="4548001" cy="264301"/>
            <a:chOff x="0" y="0"/>
            <a:chExt cx="4547999" cy="264300"/>
          </a:xfrm>
        </p:grpSpPr>
        <p:sp>
          <p:nvSpPr>
            <p:cNvPr id="398" name="Rounded Rectangle"/>
            <p:cNvSpPr/>
            <p:nvPr/>
          </p:nvSpPr>
          <p:spPr>
            <a:xfrm>
              <a:off x="0" y="0"/>
              <a:ext cx="45480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99" name="CLOUD ORCHESTRATION"/>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CLOUD ORCHESTRATION</a:t>
              </a:r>
            </a:p>
          </p:txBody>
        </p:sp>
      </p:grpSp>
      <p:grpSp>
        <p:nvGrpSpPr>
          <p:cNvPr id="403" name="Shape 1183"/>
          <p:cNvGrpSpPr/>
          <p:nvPr/>
        </p:nvGrpSpPr>
        <p:grpSpPr>
          <a:xfrm>
            <a:off x="5740549" y="3635619"/>
            <a:ext cx="2230201" cy="264301"/>
            <a:chOff x="0" y="0"/>
            <a:chExt cx="2230199" cy="264300"/>
          </a:xfrm>
        </p:grpSpPr>
        <p:sp>
          <p:nvSpPr>
            <p:cNvPr id="401"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2" name="CONTAINER ORCHESTRATION"/>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CONTAINER ORCHESTRATION</a:t>
              </a:r>
            </a:p>
          </p:txBody>
        </p:sp>
      </p:grpSp>
      <p:grpSp>
        <p:nvGrpSpPr>
          <p:cNvPr id="406" name="Shape 1184"/>
          <p:cNvGrpSpPr/>
          <p:nvPr/>
        </p:nvGrpSpPr>
        <p:grpSpPr>
          <a:xfrm>
            <a:off x="4450220" y="3689774"/>
            <a:ext cx="540901" cy="154201"/>
            <a:chOff x="0" y="0"/>
            <a:chExt cx="540899" cy="154199"/>
          </a:xfrm>
        </p:grpSpPr>
        <p:sp>
          <p:nvSpPr>
            <p:cNvPr id="404"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5" name="Windows"/>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Windows</a:t>
              </a:r>
            </a:p>
          </p:txBody>
        </p:sp>
      </p:grpSp>
      <p:grpSp>
        <p:nvGrpSpPr>
          <p:cNvPr id="409" name="Shape 1185"/>
          <p:cNvGrpSpPr/>
          <p:nvPr/>
        </p:nvGrpSpPr>
        <p:grpSpPr>
          <a:xfrm>
            <a:off x="5034507" y="3689774"/>
            <a:ext cx="540901" cy="154201"/>
            <a:chOff x="0" y="0"/>
            <a:chExt cx="540899" cy="154199"/>
          </a:xfrm>
        </p:grpSpPr>
        <p:sp>
          <p:nvSpPr>
            <p:cNvPr id="407"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8" name="Linux"/>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Linux</a:t>
              </a:r>
            </a:p>
          </p:txBody>
        </p:sp>
      </p:grpSp>
      <p:sp>
        <p:nvSpPr>
          <p:cNvPr id="410" name="Shape 1186"/>
          <p:cNvSpPr txBox="1"/>
          <p:nvPr/>
        </p:nvSpPr>
        <p:spPr>
          <a:xfrm>
            <a:off x="3712790" y="4535327"/>
            <a:ext cx="5259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Amazon</a:t>
            </a:r>
          </a:p>
          <a:p>
            <a:pPr algn="ctr">
              <a:defRPr sz="600">
                <a:solidFill>
                  <a:srgbClr val="445A71"/>
                </a:solidFill>
                <a:latin typeface="Proxima Nova Rg"/>
                <a:ea typeface="Proxima Nova Rg"/>
                <a:cs typeface="Proxima Nova Rg"/>
                <a:sym typeface="Proxima Nova Rg"/>
              </a:defRPr>
            </a:pPr>
            <a:r>
              <a:t>Web Services</a:t>
            </a:r>
          </a:p>
        </p:txBody>
      </p:sp>
      <p:sp>
        <p:nvSpPr>
          <p:cNvPr id="411" name="Shape 1187"/>
          <p:cNvSpPr txBox="1"/>
          <p:nvPr/>
        </p:nvSpPr>
        <p:spPr>
          <a:xfrm>
            <a:off x="4666058" y="4535327"/>
            <a:ext cx="34620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Microsoft</a:t>
            </a:r>
          </a:p>
          <a:p>
            <a:pPr algn="ctr">
              <a:defRPr sz="600">
                <a:solidFill>
                  <a:srgbClr val="445A71"/>
                </a:solidFill>
                <a:latin typeface="Proxima Nova Rg"/>
                <a:ea typeface="Proxima Nova Rg"/>
                <a:cs typeface="Proxima Nova Rg"/>
                <a:sym typeface="Proxima Nova Rg"/>
              </a:defRPr>
            </a:pPr>
            <a:r>
              <a:t>Azure</a:t>
            </a:r>
          </a:p>
        </p:txBody>
      </p:sp>
      <p:sp>
        <p:nvSpPr>
          <p:cNvPr id="412" name="Shape 1188"/>
          <p:cNvSpPr txBox="1"/>
          <p:nvPr/>
        </p:nvSpPr>
        <p:spPr>
          <a:xfrm>
            <a:off x="5537289" y="4472151"/>
            <a:ext cx="307801"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Google</a:t>
            </a:r>
          </a:p>
          <a:p>
            <a:pPr algn="ctr">
              <a:defRPr sz="600">
                <a:solidFill>
                  <a:srgbClr val="445A71"/>
                </a:solidFill>
                <a:latin typeface="Proxima Nova Rg"/>
                <a:ea typeface="Proxima Nova Rg"/>
                <a:cs typeface="Proxima Nova Rg"/>
                <a:sym typeface="Proxima Nova Rg"/>
              </a:defRPr>
            </a:pPr>
            <a:r>
              <a:t>Cloud</a:t>
            </a:r>
          </a:p>
          <a:p>
            <a:pPr algn="ctr">
              <a:defRPr sz="600">
                <a:solidFill>
                  <a:srgbClr val="445A71"/>
                </a:solidFill>
                <a:latin typeface="Proxima Nova Rg"/>
                <a:ea typeface="Proxima Nova Rg"/>
                <a:cs typeface="Proxima Nova Rg"/>
                <a:sym typeface="Proxima Nova Rg"/>
              </a:defRPr>
            </a:pPr>
            <a:r>
              <a:t>Platform</a:t>
            </a:r>
          </a:p>
        </p:txBody>
      </p:sp>
      <p:sp>
        <p:nvSpPr>
          <p:cNvPr id="413" name="Shape 1189"/>
          <p:cNvSpPr txBox="1"/>
          <p:nvPr/>
        </p:nvSpPr>
        <p:spPr>
          <a:xfrm>
            <a:off x="6342410" y="4592804"/>
            <a:ext cx="4359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r>
              <a:t>Open Stack</a:t>
            </a:r>
          </a:p>
        </p:txBody>
      </p:sp>
      <p:sp>
        <p:nvSpPr>
          <p:cNvPr id="414" name="Shape 1190"/>
          <p:cNvSpPr txBox="1"/>
          <p:nvPr/>
        </p:nvSpPr>
        <p:spPr>
          <a:xfrm>
            <a:off x="7257212" y="4592804"/>
            <a:ext cx="3333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r>
              <a:t>VMWare</a:t>
            </a:r>
          </a:p>
        </p:txBody>
      </p:sp>
      <p:sp>
        <p:nvSpPr>
          <p:cNvPr id="415" name="Shape 1191"/>
          <p:cNvSpPr/>
          <p:nvPr/>
        </p:nvSpPr>
        <p:spPr>
          <a:xfrm>
            <a:off x="8065991" y="953790"/>
            <a:ext cx="1" cy="1541101"/>
          </a:xfrm>
          <a:prstGeom prst="line">
            <a:avLst/>
          </a:prstGeom>
          <a:ln>
            <a:solidFill>
              <a:srgbClr val="5B6F84"/>
            </a:solidFill>
          </a:ln>
        </p:spPr>
        <p:txBody>
          <a:bodyPr lIns="45719" rIns="45719"/>
          <a:lstStyle/>
          <a:p>
            <a:endParaRPr/>
          </a:p>
        </p:txBody>
      </p:sp>
      <p:sp>
        <p:nvSpPr>
          <p:cNvPr id="416" name="Shape 1192"/>
          <p:cNvSpPr/>
          <p:nvPr/>
        </p:nvSpPr>
        <p:spPr>
          <a:xfrm>
            <a:off x="8065991" y="2494851"/>
            <a:ext cx="763801" cy="1"/>
          </a:xfrm>
          <a:prstGeom prst="line">
            <a:avLst/>
          </a:prstGeom>
          <a:ln>
            <a:solidFill>
              <a:srgbClr val="5B6F84"/>
            </a:solidFill>
            <a:prstDash val="lgDashDot"/>
          </a:ln>
        </p:spPr>
        <p:txBody>
          <a:bodyPr lIns="45719" rIns="45719"/>
          <a:lstStyle/>
          <a:p>
            <a:endParaRPr/>
          </a:p>
        </p:txBody>
      </p:sp>
      <p:sp>
        <p:nvSpPr>
          <p:cNvPr id="417" name="Shape 1193"/>
          <p:cNvSpPr/>
          <p:nvPr/>
        </p:nvSpPr>
        <p:spPr>
          <a:xfrm>
            <a:off x="3422474" y="3471107"/>
            <a:ext cx="4935600" cy="1"/>
          </a:xfrm>
          <a:prstGeom prst="line">
            <a:avLst/>
          </a:prstGeom>
          <a:ln>
            <a:solidFill>
              <a:srgbClr val="5B6F84"/>
            </a:solidFill>
            <a:prstDash val="lgDashDot"/>
          </a:ln>
        </p:spPr>
        <p:txBody>
          <a:bodyPr lIns="45719" rIns="45719"/>
          <a:lstStyle/>
          <a:p>
            <a:endParaRPr/>
          </a:p>
        </p:txBody>
      </p:sp>
      <p:grpSp>
        <p:nvGrpSpPr>
          <p:cNvPr id="420" name="Shape 1194"/>
          <p:cNvGrpSpPr/>
          <p:nvPr/>
        </p:nvGrpSpPr>
        <p:grpSpPr>
          <a:xfrm>
            <a:off x="8060074" y="2596714"/>
            <a:ext cx="757201" cy="707701"/>
            <a:chOff x="0" y="0"/>
            <a:chExt cx="757200" cy="707700"/>
          </a:xfrm>
        </p:grpSpPr>
        <p:sp>
          <p:nvSpPr>
            <p:cNvPr id="418" name="Rounded Rectangle"/>
            <p:cNvSpPr/>
            <p:nvPr/>
          </p:nvSpPr>
          <p:spPr>
            <a:xfrm>
              <a:off x="0" y="0"/>
              <a:ext cx="757201" cy="707701"/>
            </a:xfrm>
            <a:prstGeom prst="roundRect">
              <a:avLst>
                <a:gd name="adj" fmla="val 13626"/>
              </a:avLst>
            </a:prstGeom>
            <a:solidFill>
              <a:srgbClr val="C4CCD4"/>
            </a:solidFill>
            <a:ln w="12700" cap="flat">
              <a:noFill/>
              <a:miter lim="400000"/>
            </a:ln>
            <a:effectLst/>
          </p:spPr>
          <p:txBody>
            <a:bodyPr wrap="square" lIns="45719" tIns="45719" rIns="45719" bIns="45719" numCol="1" anchor="ctr">
              <a:noAutofit/>
            </a:bodyPr>
            <a:lstStyle/>
            <a:p>
              <a:pPr algn="ctr">
                <a:lnSpc>
                  <a:spcPct val="120000"/>
                </a:lnSpc>
                <a:defRPr>
                  <a:latin typeface="Proxima Nova Rg"/>
                  <a:ea typeface="Proxima Nova Rg"/>
                  <a:cs typeface="Proxima Nova Rg"/>
                  <a:sym typeface="Proxima Nova Rg"/>
                </a:defRPr>
              </a:pPr>
              <a:endParaRPr/>
            </a:p>
          </p:txBody>
        </p:sp>
        <p:sp>
          <p:nvSpPr>
            <p:cNvPr id="419" name="SERVICE…"/>
            <p:cNvSpPr txBox="1"/>
            <p:nvPr/>
          </p:nvSpPr>
          <p:spPr>
            <a:xfrm>
              <a:off x="28243" y="242090"/>
              <a:ext cx="700714" cy="223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120000"/>
                </a:lnSpc>
                <a:defRPr sz="700" b="1">
                  <a:solidFill>
                    <a:srgbClr val="0B223F"/>
                  </a:solidFill>
                  <a:latin typeface="Proxima Nova Rg"/>
                  <a:ea typeface="Proxima Nova Rg"/>
                  <a:cs typeface="Proxima Nova Rg"/>
                  <a:sym typeface="Proxima Nova Rg"/>
                </a:defRPr>
              </a:pPr>
              <a:r>
                <a:t>SERVICE</a:t>
              </a:r>
            </a:p>
            <a:p>
              <a:pPr algn="ctr">
                <a:lnSpc>
                  <a:spcPct val="120000"/>
                </a:lnSpc>
                <a:defRPr sz="700" b="1">
                  <a:solidFill>
                    <a:srgbClr val="0B223F"/>
                  </a:solidFill>
                  <a:latin typeface="Proxima Nova Rg"/>
                  <a:ea typeface="Proxima Nova Rg"/>
                  <a:cs typeface="Proxima Nova Rg"/>
                  <a:sym typeface="Proxima Nova Rg"/>
                </a:defRPr>
              </a:pPr>
              <a:r>
                <a:t>BROKER API</a:t>
              </a:r>
            </a:p>
          </p:txBody>
        </p:sp>
      </p:grpSp>
      <p:sp>
        <p:nvSpPr>
          <p:cNvPr id="421" name="Shape 1195"/>
          <p:cNvSpPr/>
          <p:nvPr/>
        </p:nvSpPr>
        <p:spPr>
          <a:xfrm>
            <a:off x="8065991" y="3475051"/>
            <a:ext cx="1" cy="785101"/>
          </a:xfrm>
          <a:prstGeom prst="line">
            <a:avLst/>
          </a:prstGeom>
          <a:ln>
            <a:solidFill>
              <a:srgbClr val="5B6F84"/>
            </a:solidFill>
          </a:ln>
        </p:spPr>
        <p:txBody>
          <a:bodyPr lIns="45719" rIns="45719"/>
          <a:lstStyle/>
          <a:p>
            <a:endParaRPr/>
          </a:p>
        </p:txBody>
      </p:sp>
      <p:sp>
        <p:nvSpPr>
          <p:cNvPr id="422" name="Shape 1196"/>
          <p:cNvSpPr txBox="1"/>
          <p:nvPr/>
        </p:nvSpPr>
        <p:spPr>
          <a:xfrm>
            <a:off x="2152481" y="1743794"/>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800" b="1">
                <a:solidFill>
                  <a:schemeClr val="accent2"/>
                </a:solidFill>
                <a:latin typeface="Proxima Nova Rg"/>
                <a:ea typeface="Proxima Nova Rg"/>
                <a:cs typeface="Proxima Nova Rg"/>
                <a:sym typeface="Proxima Nova Rg"/>
              </a:defRPr>
            </a:pPr>
            <a:r>
              <a:t>PIVOTAL</a:t>
            </a:r>
          </a:p>
          <a:p>
            <a:pPr algn="ctr">
              <a:lnSpc>
                <a:spcPct val="110000"/>
              </a:lnSpc>
              <a:defRPr sz="800" b="1">
                <a:solidFill>
                  <a:schemeClr val="accent2"/>
                </a:solidFill>
                <a:latin typeface="Proxima Nova Rg"/>
                <a:ea typeface="Proxima Nova Rg"/>
                <a:cs typeface="Proxima Nova Rg"/>
                <a:sym typeface="Proxima Nova Rg"/>
              </a:defRPr>
            </a:pPr>
            <a:r>
              <a:t>APPLICATION</a:t>
            </a:r>
          </a:p>
          <a:p>
            <a:pPr algn="ctr">
              <a:lnSpc>
                <a:spcPct val="110000"/>
              </a:lnSpc>
              <a:defRPr sz="800" b="1">
                <a:solidFill>
                  <a:schemeClr val="accent2"/>
                </a:solidFill>
                <a:latin typeface="Proxima Nova Rg"/>
                <a:ea typeface="Proxima Nova Rg"/>
                <a:cs typeface="Proxima Nova Rg"/>
                <a:sym typeface="Proxima Nova Rg"/>
              </a:defRPr>
            </a:pPr>
            <a:r>
              <a:t>SERVICE</a:t>
            </a:r>
          </a:p>
        </p:txBody>
      </p:sp>
      <p:sp>
        <p:nvSpPr>
          <p:cNvPr id="423" name="Shape 1197"/>
          <p:cNvSpPr txBox="1"/>
          <p:nvPr/>
        </p:nvSpPr>
        <p:spPr>
          <a:xfrm>
            <a:off x="2152481" y="3552445"/>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800" b="1">
                <a:solidFill>
                  <a:srgbClr val="128DD3"/>
                </a:solidFill>
                <a:latin typeface="Proxima Nova Rg"/>
                <a:ea typeface="Proxima Nova Rg"/>
                <a:cs typeface="Proxima Nova Rg"/>
                <a:sym typeface="Proxima Nova Rg"/>
              </a:defRPr>
            </a:pPr>
            <a:r>
              <a:t>PIVOTAL</a:t>
            </a:r>
          </a:p>
          <a:p>
            <a:pPr algn="ctr">
              <a:lnSpc>
                <a:spcPct val="110000"/>
              </a:lnSpc>
              <a:defRPr sz="800" b="1">
                <a:solidFill>
                  <a:srgbClr val="128DD3"/>
                </a:solidFill>
                <a:latin typeface="Proxima Nova Rg"/>
                <a:ea typeface="Proxima Nova Rg"/>
                <a:cs typeface="Proxima Nova Rg"/>
                <a:sym typeface="Proxima Nova Rg"/>
              </a:defRPr>
            </a:pPr>
            <a:r>
              <a:t>CLOUD FOUNDRY</a:t>
            </a:r>
          </a:p>
          <a:p>
            <a:pPr algn="ctr">
              <a:lnSpc>
                <a:spcPct val="110000"/>
              </a:lnSpc>
              <a:defRPr sz="800" b="1">
                <a:solidFill>
                  <a:srgbClr val="128DD3"/>
                </a:solidFill>
                <a:latin typeface="Proxima Nova Rg"/>
                <a:ea typeface="Proxima Nova Rg"/>
                <a:cs typeface="Proxima Nova Rg"/>
                <a:sym typeface="Proxima Nova Rg"/>
              </a:defRPr>
            </a:pPr>
            <a:r>
              <a:t>BOSH</a:t>
            </a:r>
          </a:p>
        </p:txBody>
      </p:sp>
      <p:sp>
        <p:nvSpPr>
          <p:cNvPr id="424" name="Shape 1198"/>
          <p:cNvSpPr txBox="1"/>
          <p:nvPr/>
        </p:nvSpPr>
        <p:spPr>
          <a:xfrm>
            <a:off x="383924" y="2277583"/>
            <a:ext cx="1365902" cy="6603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1200" b="1">
                <a:solidFill>
                  <a:schemeClr val="accent1"/>
                </a:solidFill>
                <a:latin typeface="Proxima Nova Rg"/>
                <a:ea typeface="Proxima Nova Rg"/>
                <a:cs typeface="Proxima Nova Rg"/>
                <a:sym typeface="Proxima Nova Rg"/>
              </a:defRPr>
            </a:pPr>
            <a:r>
              <a:t>MODERN</a:t>
            </a:r>
          </a:p>
          <a:p>
            <a:pPr algn="ctr">
              <a:lnSpc>
                <a:spcPct val="110000"/>
              </a:lnSpc>
              <a:defRPr sz="1200" b="1">
                <a:solidFill>
                  <a:schemeClr val="accent1"/>
                </a:solidFill>
                <a:latin typeface="Proxima Nova Rg"/>
                <a:ea typeface="Proxima Nova Rg"/>
                <a:cs typeface="Proxima Nova Rg"/>
                <a:sym typeface="Proxima Nova Rg"/>
              </a:defRPr>
            </a:pPr>
            <a:r>
              <a:t>CLOUD NATIVE</a:t>
            </a:r>
          </a:p>
          <a:p>
            <a:pPr algn="ctr">
              <a:lnSpc>
                <a:spcPct val="110000"/>
              </a:lnSpc>
              <a:defRPr sz="1200" b="1">
                <a:solidFill>
                  <a:schemeClr val="accent1"/>
                </a:solidFill>
                <a:latin typeface="Proxima Nova Rg"/>
                <a:ea typeface="Proxima Nova Rg"/>
                <a:cs typeface="Proxima Nova Rg"/>
                <a:sym typeface="Proxima Nova Rg"/>
              </a:defRPr>
            </a:pPr>
            <a:r>
              <a:t>PLATFORM</a:t>
            </a:r>
          </a:p>
        </p:txBody>
      </p:sp>
      <p:sp>
        <p:nvSpPr>
          <p:cNvPr id="425" name="Shape 1199"/>
          <p:cNvSpPr txBox="1"/>
          <p:nvPr/>
        </p:nvSpPr>
        <p:spPr>
          <a:xfrm>
            <a:off x="2275688" y="4465937"/>
            <a:ext cx="996000" cy="218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lnSpc>
                <a:spcPct val="110000"/>
              </a:lnSpc>
              <a:defRPr sz="800" b="1">
                <a:solidFill>
                  <a:srgbClr val="5B6F84"/>
                </a:solidFill>
                <a:latin typeface="Proxima Nova Rg"/>
                <a:ea typeface="Proxima Nova Rg"/>
                <a:cs typeface="Proxima Nova Rg"/>
                <a:sym typeface="Proxima Nova Rg"/>
              </a:defRPr>
            </a:lvl1pPr>
          </a:lstStyle>
          <a:p>
            <a:r>
              <a:t>MULTI CLOUD</a:t>
            </a:r>
          </a:p>
        </p:txBody>
      </p:sp>
      <p:pic>
        <p:nvPicPr>
          <p:cNvPr id="426" name="Shape 1200" descr="Shape 1200"/>
          <p:cNvPicPr>
            <a:picLocks noChangeAspect="1"/>
          </p:cNvPicPr>
          <p:nvPr/>
        </p:nvPicPr>
        <p:blipFill>
          <a:blip r:embed="rId4">
            <a:extLst/>
          </a:blip>
          <a:stretch>
            <a:fillRect/>
          </a:stretch>
        </p:blipFill>
        <p:spPr>
          <a:xfrm>
            <a:off x="1796281" y="2464199"/>
            <a:ext cx="581401" cy="387601"/>
          </a:xfrm>
          <a:prstGeom prst="rect">
            <a:avLst/>
          </a:prstGeom>
          <a:ln w="12700">
            <a:miter lim="400000"/>
          </a:ln>
        </p:spPr>
      </p:pic>
      <p:grpSp>
        <p:nvGrpSpPr>
          <p:cNvPr id="431" name="Shape 1201"/>
          <p:cNvGrpSpPr/>
          <p:nvPr/>
        </p:nvGrpSpPr>
        <p:grpSpPr>
          <a:xfrm>
            <a:off x="1879598" y="953822"/>
            <a:ext cx="368890" cy="3306498"/>
            <a:chOff x="0" y="0"/>
            <a:chExt cx="368889" cy="3306496"/>
          </a:xfrm>
        </p:grpSpPr>
        <p:sp>
          <p:nvSpPr>
            <p:cNvPr id="427" name="Shape 1202"/>
            <p:cNvSpPr/>
            <p:nvPr/>
          </p:nvSpPr>
          <p:spPr>
            <a:xfrm>
              <a:off x="-1" y="0"/>
              <a:ext cx="368891" cy="1"/>
            </a:xfrm>
            <a:prstGeom prst="line">
              <a:avLst/>
            </a:prstGeom>
            <a:noFill/>
            <a:ln w="12700" cap="flat">
              <a:solidFill>
                <a:schemeClr val="accent2"/>
              </a:solidFill>
              <a:prstDash val="solid"/>
              <a:round/>
            </a:ln>
            <a:effectLst/>
          </p:spPr>
          <p:txBody>
            <a:bodyPr wrap="square" lIns="45719" tIns="45719" rIns="45719" bIns="45719" numCol="1" anchor="t">
              <a:noAutofit/>
            </a:bodyPr>
            <a:lstStyle/>
            <a:p>
              <a:endParaRPr/>
            </a:p>
          </p:txBody>
        </p:sp>
        <p:sp>
          <p:nvSpPr>
            <p:cNvPr id="428" name="Shape 1203"/>
            <p:cNvSpPr/>
            <p:nvPr/>
          </p:nvSpPr>
          <p:spPr>
            <a:xfrm flipH="1">
              <a:off x="184459" y="0"/>
              <a:ext cx="1" cy="1426348"/>
            </a:xfrm>
            <a:prstGeom prst="line">
              <a:avLst/>
            </a:prstGeom>
            <a:noFill/>
            <a:ln w="38100" cap="flat">
              <a:solidFill>
                <a:schemeClr val="accent2"/>
              </a:solidFill>
              <a:prstDash val="solid"/>
              <a:round/>
            </a:ln>
            <a:effectLst/>
          </p:spPr>
          <p:txBody>
            <a:bodyPr wrap="square" lIns="45719" tIns="45719" rIns="45719" bIns="45719" numCol="1" anchor="t">
              <a:noAutofit/>
            </a:bodyPr>
            <a:lstStyle/>
            <a:p>
              <a:endParaRPr/>
            </a:p>
          </p:txBody>
        </p:sp>
        <p:sp>
          <p:nvSpPr>
            <p:cNvPr id="429" name="Shape 1204"/>
            <p:cNvSpPr/>
            <p:nvPr/>
          </p:nvSpPr>
          <p:spPr>
            <a:xfrm flipH="1">
              <a:off x="184459" y="2003590"/>
              <a:ext cx="1" cy="1302856"/>
            </a:xfrm>
            <a:prstGeom prst="line">
              <a:avLst/>
            </a:prstGeom>
            <a:noFill/>
            <a:ln w="38100" cap="flat">
              <a:solidFill>
                <a:srgbClr val="128DD3"/>
              </a:solidFill>
              <a:prstDash val="solid"/>
              <a:round/>
            </a:ln>
            <a:effectLst/>
          </p:spPr>
          <p:txBody>
            <a:bodyPr wrap="square" lIns="45719" tIns="45719" rIns="45719" bIns="45719" numCol="1" anchor="t">
              <a:noAutofit/>
            </a:bodyPr>
            <a:lstStyle/>
            <a:p>
              <a:endParaRPr/>
            </a:p>
          </p:txBody>
        </p:sp>
        <p:sp>
          <p:nvSpPr>
            <p:cNvPr id="430" name="Shape 1205"/>
            <p:cNvSpPr/>
            <p:nvPr/>
          </p:nvSpPr>
          <p:spPr>
            <a:xfrm>
              <a:off x="-1" y="3306497"/>
              <a:ext cx="368891" cy="1"/>
            </a:xfrm>
            <a:prstGeom prst="line">
              <a:avLst/>
            </a:prstGeom>
            <a:noFill/>
            <a:ln w="12700" cap="flat">
              <a:solidFill>
                <a:srgbClr val="128DD3"/>
              </a:solidFill>
              <a:prstDash val="solid"/>
              <a:round/>
            </a:ln>
            <a:effectLst/>
          </p:spPr>
          <p:txBody>
            <a:bodyPr wrap="square" lIns="45719" tIns="45719" rIns="45719" bIns="45719" numCol="1" anchor="t">
              <a:noAutofit/>
            </a:bodyPr>
            <a:lstStyle/>
            <a:p>
              <a:endParaRPr/>
            </a:p>
          </p:txBody>
        </p:sp>
      </p:grpSp>
      <p:grpSp>
        <p:nvGrpSpPr>
          <p:cNvPr id="434" name="Shape 1206"/>
          <p:cNvGrpSpPr/>
          <p:nvPr/>
        </p:nvGrpSpPr>
        <p:grpSpPr>
          <a:xfrm>
            <a:off x="2315204" y="953823"/>
            <a:ext cx="1056056" cy="3310818"/>
            <a:chOff x="0" y="0"/>
            <a:chExt cx="1056055" cy="3310816"/>
          </a:xfrm>
        </p:grpSpPr>
        <p:sp>
          <p:nvSpPr>
            <p:cNvPr id="432" name="Shape 1207"/>
            <p:cNvSpPr/>
            <p:nvPr/>
          </p:nvSpPr>
          <p:spPr>
            <a:xfrm>
              <a:off x="-1" y="-1"/>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endParaRPr/>
            </a:p>
          </p:txBody>
        </p:sp>
        <p:sp>
          <p:nvSpPr>
            <p:cNvPr id="433" name="Shape 1208"/>
            <p:cNvSpPr/>
            <p:nvPr/>
          </p:nvSpPr>
          <p:spPr>
            <a:xfrm>
              <a:off x="-1" y="3310816"/>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3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4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34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33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41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41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4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41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41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4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2" nodeType="clickEffect">
                                  <p:stCondLst>
                                    <p:cond delay="0"/>
                                  </p:stCondLst>
                                  <p:iterate>
                                    <p:tmAbs val="0"/>
                                  </p:iterate>
                                  <p:childTnLst>
                                    <p:set>
                                      <p:cBhvr>
                                        <p:cTn id="40" fill="hold"/>
                                        <p:tgtEl>
                                          <p:spTgt spid="397"/>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13" nodeType="afterEffect">
                                  <p:stCondLst>
                                    <p:cond delay="0"/>
                                  </p:stCondLst>
                                  <p:iterate>
                                    <p:tmAbs val="0"/>
                                  </p:iterate>
                                  <p:childTnLst>
                                    <p:set>
                                      <p:cBhvr>
                                        <p:cTn id="43" fill="hold"/>
                                        <p:tgtEl>
                                          <p:spTgt spid="400"/>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4" nodeType="afterEffect">
                                  <p:stCondLst>
                                    <p:cond delay="0"/>
                                  </p:stCondLst>
                                  <p:iterate>
                                    <p:tmAbs val="0"/>
                                  </p:iterate>
                                  <p:childTnLst>
                                    <p:set>
                                      <p:cBhvr>
                                        <p:cTn id="46" fill="hold"/>
                                        <p:tgtEl>
                                          <p:spTgt spid="40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15" nodeType="afterEffect">
                                  <p:stCondLst>
                                    <p:cond delay="0"/>
                                  </p:stCondLst>
                                  <p:iterate>
                                    <p:tmAbs val="0"/>
                                  </p:iterate>
                                  <p:childTnLst>
                                    <p:set>
                                      <p:cBhvr>
                                        <p:cTn id="49" fill="hold"/>
                                        <p:tgtEl>
                                          <p:spTgt spid="406"/>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16" nodeType="afterEffect">
                                  <p:stCondLst>
                                    <p:cond delay="0"/>
                                  </p:stCondLst>
                                  <p:iterate>
                                    <p:tmAbs val="0"/>
                                  </p:iterate>
                                  <p:childTnLst>
                                    <p:set>
                                      <p:cBhvr>
                                        <p:cTn id="52" fill="hold"/>
                                        <p:tgtEl>
                                          <p:spTgt spid="409"/>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17" nodeType="afterEffect">
                                  <p:stCondLst>
                                    <p:cond delay="0"/>
                                  </p:stCondLst>
                                  <p:iterate>
                                    <p:tmAbs val="0"/>
                                  </p:iterate>
                                  <p:childTnLst>
                                    <p:set>
                                      <p:cBhvr>
                                        <p:cTn id="55" fill="hold"/>
                                        <p:tgtEl>
                                          <p:spTgt spid="417"/>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8" nodeType="afterEffect">
                                  <p:stCondLst>
                                    <p:cond delay="0"/>
                                  </p:stCondLst>
                                  <p:iterate>
                                    <p:tmAbs val="0"/>
                                  </p:iterate>
                                  <p:childTnLst>
                                    <p:set>
                                      <p:cBhvr>
                                        <p:cTn id="58" fill="hold"/>
                                        <p:tgtEl>
                                          <p:spTgt spid="4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9" nodeType="clickEffect">
                                  <p:stCondLst>
                                    <p:cond delay="0"/>
                                  </p:stCondLst>
                                  <p:iterate>
                                    <p:tmAbs val="0"/>
                                  </p:iterate>
                                  <p:childTnLst>
                                    <p:set>
                                      <p:cBhvr>
                                        <p:cTn id="62" fill="hold"/>
                                        <p:tgtEl>
                                          <p:spTgt spid="4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0" nodeType="clickEffect">
                                  <p:stCondLst>
                                    <p:cond delay="0"/>
                                  </p:stCondLst>
                                  <p:iterate>
                                    <p:tmAbs val="0"/>
                                  </p:iterate>
                                  <p:childTnLst>
                                    <p:set>
                                      <p:cBhvr>
                                        <p:cTn id="66" fill="hold"/>
                                        <p:tgtEl>
                                          <p:spTgt spid="376"/>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21" nodeType="afterEffect">
                                  <p:stCondLst>
                                    <p:cond delay="0"/>
                                  </p:stCondLst>
                                  <p:iterate>
                                    <p:tmAbs val="0"/>
                                  </p:iterate>
                                  <p:childTnLst>
                                    <p:set>
                                      <p:cBhvr>
                                        <p:cTn id="69" fill="hold"/>
                                        <p:tgtEl>
                                          <p:spTgt spid="379"/>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22" nodeType="afterEffect">
                                  <p:stCondLst>
                                    <p:cond delay="0"/>
                                  </p:stCondLst>
                                  <p:iterate>
                                    <p:tmAbs val="0"/>
                                  </p:iterate>
                                  <p:childTnLst>
                                    <p:set>
                                      <p:cBhvr>
                                        <p:cTn id="72" fill="hold"/>
                                        <p:tgtEl>
                                          <p:spTgt spid="382"/>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3" nodeType="afterEffect">
                                  <p:stCondLst>
                                    <p:cond delay="0"/>
                                  </p:stCondLst>
                                  <p:iterate>
                                    <p:tmAbs val="0"/>
                                  </p:iterate>
                                  <p:childTnLst>
                                    <p:set>
                                      <p:cBhvr>
                                        <p:cTn id="75" fill="hold"/>
                                        <p:tgtEl>
                                          <p:spTgt spid="385"/>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4" nodeType="afterEffect">
                                  <p:stCondLst>
                                    <p:cond delay="0"/>
                                  </p:stCondLst>
                                  <p:iterate>
                                    <p:tmAbs val="0"/>
                                  </p:iterate>
                                  <p:childTnLst>
                                    <p:set>
                                      <p:cBhvr>
                                        <p:cTn id="78" fill="hold"/>
                                        <p:tgtEl>
                                          <p:spTgt spid="388"/>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5" nodeType="afterEffect">
                                  <p:stCondLst>
                                    <p:cond delay="0"/>
                                  </p:stCondLst>
                                  <p:iterate>
                                    <p:tmAbs val="0"/>
                                  </p:iterate>
                                  <p:childTnLst>
                                    <p:set>
                                      <p:cBhvr>
                                        <p:cTn id="81" fill="hold"/>
                                        <p:tgtEl>
                                          <p:spTgt spid="391"/>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26" nodeType="afterEffect">
                                  <p:stCondLst>
                                    <p:cond delay="0"/>
                                  </p:stCondLst>
                                  <p:iterate>
                                    <p:tmAbs val="0"/>
                                  </p:iterate>
                                  <p:childTnLst>
                                    <p:set>
                                      <p:cBhvr>
                                        <p:cTn id="84" fill="hold"/>
                                        <p:tgtEl>
                                          <p:spTgt spid="39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27" nodeType="clickEffect">
                                  <p:stCondLst>
                                    <p:cond delay="0"/>
                                  </p:stCondLst>
                                  <p:iterate>
                                    <p:tmAbs val="0"/>
                                  </p:iterate>
                                  <p:childTnLst>
                                    <p:set>
                                      <p:cBhvr>
                                        <p:cTn id="88" fill="hold"/>
                                        <p:tgtEl>
                                          <p:spTgt spid="416"/>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28" nodeType="afterEffect">
                                  <p:stCondLst>
                                    <p:cond delay="0"/>
                                  </p:stCondLst>
                                  <p:iterate>
                                    <p:tmAbs val="0"/>
                                  </p:iterate>
                                  <p:childTnLst>
                                    <p:set>
                                      <p:cBhvr>
                                        <p:cTn id="91" fill="hold"/>
                                        <p:tgtEl>
                                          <p:spTgt spid="42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29" nodeType="clickEffect">
                                  <p:stCondLst>
                                    <p:cond delay="0"/>
                                  </p:stCondLst>
                                  <p:iterate>
                                    <p:tmAbs val="0"/>
                                  </p:iterate>
                                  <p:childTnLst>
                                    <p:set>
                                      <p:cBhvr>
                                        <p:cTn id="95" fill="hold"/>
                                        <p:tgtEl>
                                          <p:spTgt spid="42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30" nodeType="clickEffect">
                                  <p:stCondLst>
                                    <p:cond delay="0"/>
                                  </p:stCondLst>
                                  <p:iterate>
                                    <p:tmAbs val="0"/>
                                  </p:iterate>
                                  <p:childTnLst>
                                    <p:set>
                                      <p:cBhvr>
                                        <p:cTn id="99" fill="hold"/>
                                        <p:tgtEl>
                                          <p:spTgt spid="347"/>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31" nodeType="afterEffect">
                                  <p:stCondLst>
                                    <p:cond delay="0"/>
                                  </p:stCondLst>
                                  <p:iterate>
                                    <p:tmAbs val="0"/>
                                  </p:iterate>
                                  <p:childTnLst>
                                    <p:set>
                                      <p:cBhvr>
                                        <p:cTn id="102" fill="hold"/>
                                        <p:tgtEl>
                                          <p:spTgt spid="350"/>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32" nodeType="afterEffect">
                                  <p:stCondLst>
                                    <p:cond delay="0"/>
                                  </p:stCondLst>
                                  <p:iterate>
                                    <p:tmAbs val="0"/>
                                  </p:iterate>
                                  <p:childTnLst>
                                    <p:set>
                                      <p:cBhvr>
                                        <p:cTn id="105" fill="hold"/>
                                        <p:tgtEl>
                                          <p:spTgt spid="353"/>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33" nodeType="afterEffect">
                                  <p:stCondLst>
                                    <p:cond delay="0"/>
                                  </p:stCondLst>
                                  <p:iterate>
                                    <p:tmAbs val="0"/>
                                  </p:iterate>
                                  <p:childTnLst>
                                    <p:set>
                                      <p:cBhvr>
                                        <p:cTn id="108" fill="hold"/>
                                        <p:tgtEl>
                                          <p:spTgt spid="356"/>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34" nodeType="afterEffect">
                                  <p:stCondLst>
                                    <p:cond delay="0"/>
                                  </p:stCondLst>
                                  <p:iterate>
                                    <p:tmAbs val="0"/>
                                  </p:iterate>
                                  <p:childTnLst>
                                    <p:set>
                                      <p:cBhvr>
                                        <p:cTn id="111" fill="hold"/>
                                        <p:tgtEl>
                                          <p:spTgt spid="359"/>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35" nodeType="afterEffect">
                                  <p:stCondLst>
                                    <p:cond delay="0"/>
                                  </p:stCondLst>
                                  <p:iterate>
                                    <p:tmAbs val="0"/>
                                  </p:iterate>
                                  <p:childTnLst>
                                    <p:set>
                                      <p:cBhvr>
                                        <p:cTn id="114" fill="hold"/>
                                        <p:tgtEl>
                                          <p:spTgt spid="362"/>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36" nodeType="afterEffect">
                                  <p:stCondLst>
                                    <p:cond delay="0"/>
                                  </p:stCondLst>
                                  <p:iterate>
                                    <p:tmAbs val="0"/>
                                  </p:iterate>
                                  <p:childTnLst>
                                    <p:set>
                                      <p:cBhvr>
                                        <p:cTn id="117" fill="hold"/>
                                        <p:tgtEl>
                                          <p:spTgt spid="365"/>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37" nodeType="afterEffect">
                                  <p:stCondLst>
                                    <p:cond delay="0"/>
                                  </p:stCondLst>
                                  <p:iterate>
                                    <p:tmAbs val="0"/>
                                  </p:iterate>
                                  <p:childTnLst>
                                    <p:set>
                                      <p:cBhvr>
                                        <p:cTn id="120" fill="hold"/>
                                        <p:tgtEl>
                                          <p:spTgt spid="368"/>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38" nodeType="afterEffect">
                                  <p:stCondLst>
                                    <p:cond delay="0"/>
                                  </p:stCondLst>
                                  <p:iterate>
                                    <p:tmAbs val="0"/>
                                  </p:iterate>
                                  <p:childTnLst>
                                    <p:set>
                                      <p:cBhvr>
                                        <p:cTn id="123" fill="hold"/>
                                        <p:tgtEl>
                                          <p:spTgt spid="371"/>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39" nodeType="clickEffect">
                                  <p:stCondLst>
                                    <p:cond delay="0"/>
                                  </p:stCondLst>
                                  <p:iterate>
                                    <p:tmAbs val="0"/>
                                  </p:iterate>
                                  <p:childTnLst>
                                    <p:set>
                                      <p:cBhvr>
                                        <p:cTn id="127" fill="hold"/>
                                        <p:tgtEl>
                                          <p:spTgt spid="372"/>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40" nodeType="afterEffect">
                                  <p:stCondLst>
                                    <p:cond delay="0"/>
                                  </p:stCondLst>
                                  <p:iterate>
                                    <p:tmAbs val="0"/>
                                  </p:iterate>
                                  <p:childTnLst>
                                    <p:set>
                                      <p:cBhvr>
                                        <p:cTn id="130" fill="hold"/>
                                        <p:tgtEl>
                                          <p:spTgt spid="373"/>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41" nodeType="afterEffect">
                                  <p:stCondLst>
                                    <p:cond delay="0"/>
                                  </p:stCondLst>
                                  <p:iterate>
                                    <p:tmAbs val="0"/>
                                  </p:iterate>
                                  <p:childTnLst>
                                    <p:set>
                                      <p:cBhvr>
                                        <p:cTn id="133" fill="hold"/>
                                        <p:tgtEl>
                                          <p:spTgt spid="415"/>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42" nodeType="clickEffect">
                                  <p:stCondLst>
                                    <p:cond delay="0"/>
                                  </p:stCondLst>
                                  <p:iterate>
                                    <p:tmAbs val="0"/>
                                  </p:iterate>
                                  <p:childTnLst>
                                    <p:set>
                                      <p:cBhvr>
                                        <p:cTn id="137" fill="hold"/>
                                        <p:tgtEl>
                                          <p:spTgt spid="34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43" nodeType="clickEffect">
                                  <p:stCondLst>
                                    <p:cond delay="0"/>
                                  </p:stCondLst>
                                  <p:iterate>
                                    <p:tmAbs val="0"/>
                                  </p:iterate>
                                  <p:childTnLst>
                                    <p:set>
                                      <p:cBhvr>
                                        <p:cTn id="141" fill="hold"/>
                                        <p:tgtEl>
                                          <p:spTgt spid="434"/>
                                        </p:tgtEl>
                                        <p:attrNameLst>
                                          <p:attrName>style.visibility</p:attrName>
                                        </p:attrNameLst>
                                      </p:cBhvr>
                                      <p:to>
                                        <p:strVal val="visible"/>
                                      </p:to>
                                    </p:set>
                                  </p:childTnLst>
                                </p:cTn>
                              </p:par>
                            </p:childTnLst>
                          </p:cTn>
                        </p:par>
                        <p:par>
                          <p:cTn id="142" fill="hold">
                            <p:stCondLst>
                              <p:cond delay="0"/>
                            </p:stCondLst>
                            <p:childTnLst>
                              <p:par>
                                <p:cTn id="143" presetID="1" presetClass="entr" presetSubtype="0" fill="hold" grpId="44" nodeType="afterEffect">
                                  <p:stCondLst>
                                    <p:cond delay="0"/>
                                  </p:stCondLst>
                                  <p:iterate>
                                    <p:tmAbs val="0"/>
                                  </p:iterate>
                                  <p:childTnLst>
                                    <p:set>
                                      <p:cBhvr>
                                        <p:cTn id="144" fill="hold"/>
                                        <p:tgtEl>
                                          <p:spTgt spid="426"/>
                                        </p:tgtEl>
                                        <p:attrNameLst>
                                          <p:attrName>style.visibility</p:attrName>
                                        </p:attrNameLst>
                                      </p:cBhvr>
                                      <p:to>
                                        <p:strVal val="visible"/>
                                      </p:to>
                                    </p:set>
                                  </p:childTnLst>
                                </p:cTn>
                              </p:par>
                            </p:childTnLst>
                          </p:cTn>
                        </p:par>
                        <p:par>
                          <p:cTn id="145" fill="hold">
                            <p:stCondLst>
                              <p:cond delay="0"/>
                            </p:stCondLst>
                            <p:childTnLst>
                              <p:par>
                                <p:cTn id="146" presetID="1" presetClass="entr" presetSubtype="0" fill="hold" grpId="45" nodeType="afterEffect">
                                  <p:stCondLst>
                                    <p:cond delay="0"/>
                                  </p:stCondLst>
                                  <p:iterate>
                                    <p:tmAbs val="0"/>
                                  </p:iterate>
                                  <p:childTnLst>
                                    <p:set>
                                      <p:cBhvr>
                                        <p:cTn id="147" fill="hold"/>
                                        <p:tgtEl>
                                          <p:spTgt spid="431"/>
                                        </p:tgtEl>
                                        <p:attrNameLst>
                                          <p:attrName>style.visibility</p:attrName>
                                        </p:attrNameLst>
                                      </p:cBhvr>
                                      <p:to>
                                        <p:strVal val="visible"/>
                                      </p:to>
                                    </p:set>
                                  </p:childTnLst>
                                </p:cTn>
                              </p:par>
                            </p:childTnLst>
                          </p:cTn>
                        </p:par>
                        <p:par>
                          <p:cTn id="148" fill="hold">
                            <p:stCondLst>
                              <p:cond delay="0"/>
                            </p:stCondLst>
                            <p:childTnLst>
                              <p:par>
                                <p:cTn id="149" presetID="1" presetClass="entr" presetSubtype="0" fill="hold" grpId="46" nodeType="afterEffect">
                                  <p:stCondLst>
                                    <p:cond delay="0"/>
                                  </p:stCondLst>
                                  <p:iterate>
                                    <p:tmAbs val="0"/>
                                  </p:iterate>
                                  <p:childTnLst>
                                    <p:set>
                                      <p:cBhvr>
                                        <p:cTn id="150"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5" animBg="1" advAuto="0"/>
      <p:bldP spid="338" grpId="1" animBg="1" advAuto="0"/>
      <p:bldP spid="339" grpId="2" animBg="1" advAuto="0"/>
      <p:bldP spid="340" grpId="3" animBg="1" advAuto="0"/>
      <p:bldP spid="341" grpId="4" animBg="1" advAuto="0"/>
      <p:bldP spid="344" grpId="42" animBg="1" advAuto="0"/>
      <p:bldP spid="347" grpId="30" animBg="1" advAuto="0"/>
      <p:bldP spid="350" grpId="31" animBg="1" advAuto="0"/>
      <p:bldP spid="353" grpId="32" animBg="1" advAuto="0"/>
      <p:bldP spid="356" grpId="33" animBg="1" advAuto="0"/>
      <p:bldP spid="359" grpId="34" animBg="1" advAuto="0"/>
      <p:bldP spid="362" grpId="35" animBg="1" advAuto="0"/>
      <p:bldP spid="365" grpId="36" animBg="1" advAuto="0"/>
      <p:bldP spid="368" grpId="37" animBg="1" advAuto="0"/>
      <p:bldP spid="371" grpId="38" animBg="1" advAuto="0"/>
      <p:bldP spid="372" grpId="39" animBg="1" advAuto="0"/>
      <p:bldP spid="373" grpId="40" animBg="1" advAuto="0"/>
      <p:bldP spid="376" grpId="20" animBg="1" advAuto="0"/>
      <p:bldP spid="379" grpId="21" animBg="1" advAuto="0"/>
      <p:bldP spid="382" grpId="22" animBg="1" advAuto="0"/>
      <p:bldP spid="385" grpId="23" animBg="1" advAuto="0"/>
      <p:bldP spid="388" grpId="24" animBg="1" advAuto="0"/>
      <p:bldP spid="391" grpId="25" animBg="1" advAuto="0"/>
      <p:bldP spid="394" grpId="26" animBg="1" advAuto="0"/>
      <p:bldP spid="397" grpId="12" animBg="1" advAuto="0"/>
      <p:bldP spid="400" grpId="13" animBg="1" advAuto="0"/>
      <p:bldP spid="403" grpId="14" animBg="1" advAuto="0"/>
      <p:bldP spid="406" grpId="15" animBg="1" advAuto="0"/>
      <p:bldP spid="409" grpId="16" animBg="1" advAuto="0"/>
      <p:bldP spid="410" grpId="6" animBg="1" advAuto="0"/>
      <p:bldP spid="411" grpId="7" animBg="1" advAuto="0"/>
      <p:bldP spid="412" grpId="8" animBg="1" advAuto="0"/>
      <p:bldP spid="413" grpId="9" animBg="1" advAuto="0"/>
      <p:bldP spid="414" grpId="10" animBg="1" advAuto="0"/>
      <p:bldP spid="415" grpId="41" animBg="1" advAuto="0"/>
      <p:bldP spid="416" grpId="27" animBg="1" advAuto="0"/>
      <p:bldP spid="417" grpId="17" animBg="1" advAuto="0"/>
      <p:bldP spid="420" grpId="28" animBg="1" advAuto="0"/>
      <p:bldP spid="421" grpId="18" animBg="1" advAuto="0"/>
      <p:bldP spid="422" grpId="29" animBg="1" advAuto="0"/>
      <p:bldP spid="423" grpId="19" animBg="1" advAuto="0"/>
      <p:bldP spid="424" grpId="46" animBg="1" advAuto="0"/>
      <p:bldP spid="425" grpId="11" animBg="1" advAuto="0"/>
      <p:bldP spid="426" grpId="44" animBg="1" advAuto="0"/>
      <p:bldP spid="431" grpId="45" animBg="1" advAuto="0"/>
      <p:bldP spid="434" grpId="4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586"/>
          <p:cNvSpPr/>
          <p:nvPr/>
        </p:nvSpPr>
        <p:spPr>
          <a:xfrm>
            <a:off x="3935603" y="864274"/>
            <a:ext cx="2000101" cy="2253302"/>
          </a:xfrm>
          <a:prstGeom prst="roundRect">
            <a:avLst>
              <a:gd name="adj" fmla="val 2236"/>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437" name="Shape 587"/>
          <p:cNvSpPr/>
          <p:nvPr/>
        </p:nvSpPr>
        <p:spPr>
          <a:xfrm rot="10800000" flipH="1">
            <a:off x="241294" y="2168882"/>
            <a:ext cx="8844900" cy="19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7182"/>
                </a:lnTo>
                <a:cubicBezTo>
                  <a:pt x="0" y="9524"/>
                  <a:pt x="1346" y="3316"/>
                  <a:pt x="3006" y="3316"/>
                </a:cubicBezTo>
                <a:lnTo>
                  <a:pt x="20200" y="3316"/>
                </a:lnTo>
                <a:lnTo>
                  <a:pt x="20200" y="0"/>
                </a:lnTo>
                <a:lnTo>
                  <a:pt x="21600" y="5475"/>
                </a:lnTo>
                <a:lnTo>
                  <a:pt x="20200" y="10950"/>
                </a:lnTo>
                <a:lnTo>
                  <a:pt x="20200" y="7635"/>
                </a:lnTo>
                <a:lnTo>
                  <a:pt x="3006" y="7635"/>
                </a:lnTo>
                <a:cubicBezTo>
                  <a:pt x="1863" y="7635"/>
                  <a:pt x="936" y="11909"/>
                  <a:pt x="936" y="17182"/>
                </a:cubicBezTo>
                <a:lnTo>
                  <a:pt x="936" y="21600"/>
                </a:lnTo>
                <a:close/>
              </a:path>
            </a:pathLst>
          </a:custGeom>
          <a:solidFill>
            <a:srgbClr val="D5EDEA"/>
          </a:solidFill>
          <a:ln w="12700">
            <a:miter lim="400000"/>
          </a:ln>
        </p:spPr>
        <p:txBody>
          <a:bodyPr lIns="45719" rIns="45719" anchor="ctr"/>
          <a:lstStyle/>
          <a:p>
            <a:endParaRPr/>
          </a:p>
        </p:txBody>
      </p:sp>
      <p:sp>
        <p:nvSpPr>
          <p:cNvPr id="438" name="Shape 588"/>
          <p:cNvSpPr/>
          <p:nvPr/>
        </p:nvSpPr>
        <p:spPr>
          <a:xfrm>
            <a:off x="1933674" y="864274"/>
            <a:ext cx="2000102" cy="2253302"/>
          </a:xfrm>
          <a:prstGeom prst="roundRect">
            <a:avLst>
              <a:gd name="adj" fmla="val 2236"/>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439" name="Shape 589"/>
          <p:cNvSpPr/>
          <p:nvPr/>
        </p:nvSpPr>
        <p:spPr>
          <a:xfrm>
            <a:off x="1933668" y="3200332"/>
            <a:ext cx="5348701" cy="814801"/>
          </a:xfrm>
          <a:prstGeom prst="roundRect">
            <a:avLst>
              <a:gd name="adj" fmla="val 9424"/>
            </a:avLst>
          </a:prstGeom>
          <a:solidFill>
            <a:srgbClr val="EFEFEF"/>
          </a:solidFill>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grpSp>
        <p:nvGrpSpPr>
          <p:cNvPr id="458" name="Shape 590"/>
          <p:cNvGrpSpPr/>
          <p:nvPr/>
        </p:nvGrpSpPr>
        <p:grpSpPr>
          <a:xfrm>
            <a:off x="3085246" y="3445790"/>
            <a:ext cx="725521" cy="292530"/>
            <a:chOff x="16" y="0"/>
            <a:chExt cx="725519" cy="292528"/>
          </a:xfrm>
        </p:grpSpPr>
        <p:sp>
          <p:nvSpPr>
            <p:cNvPr id="440" name="Shape 591"/>
            <p:cNvSpPr/>
            <p:nvPr/>
          </p:nvSpPr>
          <p:spPr>
            <a:xfrm>
              <a:off x="380208" y="73260"/>
              <a:ext cx="155861" cy="219269"/>
            </a:xfrm>
            <a:custGeom>
              <a:avLst/>
              <a:gdLst/>
              <a:ahLst/>
              <a:cxnLst>
                <a:cxn ang="0">
                  <a:pos x="wd2" y="hd2"/>
                </a:cxn>
                <a:cxn ang="5400000">
                  <a:pos x="wd2" y="hd2"/>
                </a:cxn>
                <a:cxn ang="10800000">
                  <a:pos x="wd2" y="hd2"/>
                </a:cxn>
                <a:cxn ang="16200000">
                  <a:pos x="wd2" y="hd2"/>
                </a:cxn>
              </a:cxnLst>
              <a:rect l="0" t="0" r="r" b="b"/>
              <a:pathLst>
                <a:path w="21600" h="21600" extrusionOk="0">
                  <a:moveTo>
                    <a:pt x="10764" y="0"/>
                  </a:moveTo>
                  <a:cubicBezTo>
                    <a:pt x="4277" y="0"/>
                    <a:pt x="378" y="2458"/>
                    <a:pt x="378" y="6028"/>
                  </a:cubicBezTo>
                  <a:cubicBezTo>
                    <a:pt x="378" y="9520"/>
                    <a:pt x="2758" y="11046"/>
                    <a:pt x="9315" y="12366"/>
                  </a:cubicBezTo>
                  <a:cubicBezTo>
                    <a:pt x="14491" y="13607"/>
                    <a:pt x="15596" y="14021"/>
                    <a:pt x="15596" y="15676"/>
                  </a:cubicBezTo>
                  <a:cubicBezTo>
                    <a:pt x="15596" y="17125"/>
                    <a:pt x="13938" y="17979"/>
                    <a:pt x="11040" y="17979"/>
                  </a:cubicBezTo>
                  <a:cubicBezTo>
                    <a:pt x="7660" y="17979"/>
                    <a:pt x="5935" y="16841"/>
                    <a:pt x="5935" y="14900"/>
                  </a:cubicBezTo>
                  <a:lnTo>
                    <a:pt x="5935" y="14280"/>
                  </a:lnTo>
                  <a:lnTo>
                    <a:pt x="0" y="14280"/>
                  </a:lnTo>
                  <a:lnTo>
                    <a:pt x="0" y="15212"/>
                  </a:lnTo>
                  <a:cubicBezTo>
                    <a:pt x="0" y="19066"/>
                    <a:pt x="3415" y="21600"/>
                    <a:pt x="10868" y="21600"/>
                  </a:cubicBezTo>
                  <a:cubicBezTo>
                    <a:pt x="17251" y="21600"/>
                    <a:pt x="21600" y="19375"/>
                    <a:pt x="21600" y="15443"/>
                  </a:cubicBezTo>
                  <a:cubicBezTo>
                    <a:pt x="21600" y="12056"/>
                    <a:pt x="19459" y="10529"/>
                    <a:pt x="12489" y="9055"/>
                  </a:cubicBezTo>
                  <a:cubicBezTo>
                    <a:pt x="7797" y="7890"/>
                    <a:pt x="6383" y="7450"/>
                    <a:pt x="6383" y="5847"/>
                  </a:cubicBezTo>
                  <a:cubicBezTo>
                    <a:pt x="6383" y="4527"/>
                    <a:pt x="7866" y="3622"/>
                    <a:pt x="10627" y="3622"/>
                  </a:cubicBezTo>
                  <a:cubicBezTo>
                    <a:pt x="13938" y="3622"/>
                    <a:pt x="15319" y="4837"/>
                    <a:pt x="15319" y="6390"/>
                  </a:cubicBezTo>
                  <a:lnTo>
                    <a:pt x="15319" y="6985"/>
                  </a:lnTo>
                  <a:lnTo>
                    <a:pt x="21254" y="6985"/>
                  </a:lnTo>
                  <a:lnTo>
                    <a:pt x="21254" y="6287"/>
                  </a:lnTo>
                  <a:cubicBezTo>
                    <a:pt x="21254" y="2562"/>
                    <a:pt x="17906" y="0"/>
                    <a:pt x="10764"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1" name="Shape 592"/>
            <p:cNvSpPr/>
            <p:nvPr/>
          </p:nvSpPr>
          <p:spPr>
            <a:xfrm>
              <a:off x="1759" y="78526"/>
              <a:ext cx="155860" cy="209285"/>
            </a:xfrm>
            <a:custGeom>
              <a:avLst/>
              <a:gdLst/>
              <a:ahLst/>
              <a:cxnLst>
                <a:cxn ang="0">
                  <a:pos x="wd2" y="hd2"/>
                </a:cxn>
                <a:cxn ang="5400000">
                  <a:pos x="wd2" y="hd2"/>
                </a:cxn>
                <a:cxn ang="10800000">
                  <a:pos x="wd2" y="hd2"/>
                </a:cxn>
                <a:cxn ang="16200000">
                  <a:pos x="wd2" y="hd2"/>
                </a:cxn>
              </a:cxnLst>
              <a:rect l="0" t="0" r="r" b="b"/>
              <a:pathLst>
                <a:path w="21600" h="21600" extrusionOk="0">
                  <a:moveTo>
                    <a:pt x="10179" y="4038"/>
                  </a:moveTo>
                  <a:cubicBezTo>
                    <a:pt x="12076" y="4038"/>
                    <a:pt x="14249" y="4499"/>
                    <a:pt x="14249" y="6286"/>
                  </a:cubicBezTo>
                  <a:cubicBezTo>
                    <a:pt x="14249" y="8022"/>
                    <a:pt x="12317" y="8644"/>
                    <a:pt x="10455" y="8644"/>
                  </a:cubicBezTo>
                  <a:lnTo>
                    <a:pt x="6072" y="8644"/>
                  </a:lnTo>
                  <a:lnTo>
                    <a:pt x="6072" y="4038"/>
                  </a:lnTo>
                  <a:close/>
                  <a:moveTo>
                    <a:pt x="10662" y="12657"/>
                  </a:moveTo>
                  <a:cubicBezTo>
                    <a:pt x="12628" y="12657"/>
                    <a:pt x="15561" y="13009"/>
                    <a:pt x="15561" y="15042"/>
                  </a:cubicBezTo>
                  <a:cubicBezTo>
                    <a:pt x="15561" y="16939"/>
                    <a:pt x="13423" y="17588"/>
                    <a:pt x="11523" y="17588"/>
                  </a:cubicBezTo>
                  <a:lnTo>
                    <a:pt x="6072" y="17588"/>
                  </a:lnTo>
                  <a:lnTo>
                    <a:pt x="6072" y="12657"/>
                  </a:lnTo>
                  <a:close/>
                  <a:moveTo>
                    <a:pt x="0" y="0"/>
                  </a:moveTo>
                  <a:lnTo>
                    <a:pt x="0" y="21600"/>
                  </a:lnTo>
                  <a:lnTo>
                    <a:pt x="11282" y="21600"/>
                  </a:lnTo>
                  <a:cubicBezTo>
                    <a:pt x="16181" y="21600"/>
                    <a:pt x="21600" y="20110"/>
                    <a:pt x="21600" y="15584"/>
                  </a:cubicBezTo>
                  <a:cubicBezTo>
                    <a:pt x="21600" y="12791"/>
                    <a:pt x="19183" y="10678"/>
                    <a:pt x="15596" y="10326"/>
                  </a:cubicBezTo>
                  <a:lnTo>
                    <a:pt x="15596" y="10244"/>
                  </a:lnTo>
                  <a:cubicBezTo>
                    <a:pt x="18424" y="9567"/>
                    <a:pt x="20323" y="7913"/>
                    <a:pt x="20323" y="5500"/>
                  </a:cubicBezTo>
                  <a:cubicBezTo>
                    <a:pt x="20323" y="812"/>
                    <a:pt x="15078" y="0"/>
                    <a:pt x="10246"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2" name="Shape 593"/>
            <p:cNvSpPr/>
            <p:nvPr/>
          </p:nvSpPr>
          <p:spPr>
            <a:xfrm>
              <a:off x="553241" y="78526"/>
              <a:ext cx="172295" cy="209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495" y="21600"/>
                  </a:lnTo>
                  <a:lnTo>
                    <a:pt x="5495" y="12277"/>
                  </a:lnTo>
                  <a:lnTo>
                    <a:pt x="16137" y="12277"/>
                  </a:lnTo>
                  <a:lnTo>
                    <a:pt x="16137" y="21600"/>
                  </a:lnTo>
                  <a:lnTo>
                    <a:pt x="21600" y="21600"/>
                  </a:lnTo>
                  <a:lnTo>
                    <a:pt x="21600" y="0"/>
                  </a:lnTo>
                  <a:lnTo>
                    <a:pt x="16137" y="0"/>
                  </a:lnTo>
                  <a:lnTo>
                    <a:pt x="16137" y="8048"/>
                  </a:lnTo>
                  <a:lnTo>
                    <a:pt x="5495" y="8048"/>
                  </a:lnTo>
                  <a:lnTo>
                    <a:pt x="5495"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3" name="Shape 594"/>
            <p:cNvSpPr/>
            <p:nvPr/>
          </p:nvSpPr>
          <p:spPr>
            <a:xfrm>
              <a:off x="16" y="530"/>
              <a:ext cx="33107" cy="40695"/>
            </a:xfrm>
            <a:custGeom>
              <a:avLst/>
              <a:gdLst/>
              <a:ahLst/>
              <a:cxnLst>
                <a:cxn ang="0">
                  <a:pos x="wd2" y="hd2"/>
                </a:cxn>
                <a:cxn ang="5400000">
                  <a:pos x="wd2" y="hd2"/>
                </a:cxn>
                <a:cxn ang="10800000">
                  <a:pos x="wd2" y="hd2"/>
                </a:cxn>
                <a:cxn ang="16200000">
                  <a:pos x="wd2" y="hd2"/>
                </a:cxn>
              </a:cxnLst>
              <a:rect l="0" t="0" r="r" b="b"/>
              <a:pathLst>
                <a:path w="21600" h="21600" extrusionOk="0">
                  <a:moveTo>
                    <a:pt x="12669" y="0"/>
                  </a:moveTo>
                  <a:cubicBezTo>
                    <a:pt x="4219" y="0"/>
                    <a:pt x="0" y="5158"/>
                    <a:pt x="0" y="10870"/>
                  </a:cubicBezTo>
                  <a:cubicBezTo>
                    <a:pt x="153" y="16582"/>
                    <a:pt x="4383" y="21600"/>
                    <a:pt x="12669" y="21600"/>
                  </a:cubicBezTo>
                  <a:cubicBezTo>
                    <a:pt x="15916" y="21600"/>
                    <a:pt x="19162" y="20484"/>
                    <a:pt x="21600" y="18402"/>
                  </a:cubicBezTo>
                  <a:lnTo>
                    <a:pt x="20463" y="17286"/>
                  </a:lnTo>
                  <a:cubicBezTo>
                    <a:pt x="18353" y="19096"/>
                    <a:pt x="15424" y="20071"/>
                    <a:pt x="12669" y="20071"/>
                  </a:cubicBezTo>
                  <a:cubicBezTo>
                    <a:pt x="5684" y="20071"/>
                    <a:pt x="1946" y="15747"/>
                    <a:pt x="1946" y="10730"/>
                  </a:cubicBezTo>
                  <a:cubicBezTo>
                    <a:pt x="1782" y="5712"/>
                    <a:pt x="5520" y="1397"/>
                    <a:pt x="12669" y="1397"/>
                  </a:cubicBezTo>
                  <a:cubicBezTo>
                    <a:pt x="15424" y="1397"/>
                    <a:pt x="18189" y="2232"/>
                    <a:pt x="20299" y="4042"/>
                  </a:cubicBezTo>
                  <a:lnTo>
                    <a:pt x="21600" y="3067"/>
                  </a:lnTo>
                  <a:cubicBezTo>
                    <a:pt x="19162" y="975"/>
                    <a:pt x="15916" y="0"/>
                    <a:pt x="12669"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4" name="Shape 595"/>
            <p:cNvSpPr/>
            <p:nvPr/>
          </p:nvSpPr>
          <p:spPr>
            <a:xfrm>
              <a:off x="44581" y="795"/>
              <a:ext cx="24144"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0032"/>
                  </a:lnTo>
                  <a:lnTo>
                    <a:pt x="2668" y="20032"/>
                  </a:lnTo>
                  <a:lnTo>
                    <a:pt x="2668"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5" name="Shape 596"/>
            <p:cNvSpPr/>
            <p:nvPr/>
          </p:nvSpPr>
          <p:spPr>
            <a:xfrm>
              <a:off x="79178" y="265"/>
              <a:ext cx="37854" cy="40960"/>
            </a:xfrm>
            <a:custGeom>
              <a:avLst/>
              <a:gdLst/>
              <a:ahLst/>
              <a:cxnLst>
                <a:cxn ang="0">
                  <a:pos x="wd2" y="hd2"/>
                </a:cxn>
                <a:cxn ang="5400000">
                  <a:pos x="wd2" y="hd2"/>
                </a:cxn>
                <a:cxn ang="10800000">
                  <a:pos x="wd2" y="hd2"/>
                </a:cxn>
                <a:cxn ang="16200000">
                  <a:pos x="wd2" y="hd2"/>
                </a:cxn>
              </a:cxnLst>
              <a:rect l="0" t="0" r="r" b="b"/>
              <a:pathLst>
                <a:path w="21462" h="21600" extrusionOk="0">
                  <a:moveTo>
                    <a:pt x="10734" y="1528"/>
                  </a:moveTo>
                  <a:cubicBezTo>
                    <a:pt x="16803" y="1528"/>
                    <a:pt x="19909" y="5954"/>
                    <a:pt x="19909" y="10800"/>
                  </a:cubicBezTo>
                  <a:cubicBezTo>
                    <a:pt x="19909" y="15506"/>
                    <a:pt x="16803" y="20221"/>
                    <a:pt x="10734" y="20221"/>
                  </a:cubicBezTo>
                  <a:cubicBezTo>
                    <a:pt x="4664" y="20221"/>
                    <a:pt x="1558" y="15506"/>
                    <a:pt x="1558" y="10800"/>
                  </a:cubicBezTo>
                  <a:cubicBezTo>
                    <a:pt x="1558" y="5815"/>
                    <a:pt x="4521" y="1528"/>
                    <a:pt x="10734" y="1528"/>
                  </a:cubicBezTo>
                  <a:close/>
                  <a:moveTo>
                    <a:pt x="10734" y="0"/>
                  </a:moveTo>
                  <a:cubicBezTo>
                    <a:pt x="3534" y="0"/>
                    <a:pt x="0" y="5125"/>
                    <a:pt x="0" y="10800"/>
                  </a:cubicBezTo>
                  <a:cubicBezTo>
                    <a:pt x="0" y="16344"/>
                    <a:pt x="3534" y="21600"/>
                    <a:pt x="10734" y="21600"/>
                  </a:cubicBezTo>
                  <a:cubicBezTo>
                    <a:pt x="17934" y="21600"/>
                    <a:pt x="21458" y="16344"/>
                    <a:pt x="21458" y="10800"/>
                  </a:cubicBezTo>
                  <a:cubicBezTo>
                    <a:pt x="21600" y="5125"/>
                    <a:pt x="17934" y="0"/>
                    <a:pt x="10734"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6" name="Shape 597"/>
            <p:cNvSpPr/>
            <p:nvPr/>
          </p:nvSpPr>
          <p:spPr>
            <a:xfrm>
              <a:off x="130478" y="795"/>
              <a:ext cx="28884" cy="404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88"/>
                  </a:lnTo>
                  <a:cubicBezTo>
                    <a:pt x="0" y="18796"/>
                    <a:pt x="5400" y="21600"/>
                    <a:pt x="10800" y="21600"/>
                  </a:cubicBezTo>
                  <a:cubicBezTo>
                    <a:pt x="16200" y="21600"/>
                    <a:pt x="21600" y="18796"/>
                    <a:pt x="21600" y="13188"/>
                  </a:cubicBezTo>
                  <a:lnTo>
                    <a:pt x="21600" y="0"/>
                  </a:lnTo>
                  <a:lnTo>
                    <a:pt x="19357" y="0"/>
                  </a:lnTo>
                  <a:lnTo>
                    <a:pt x="19357" y="13188"/>
                  </a:lnTo>
                  <a:cubicBezTo>
                    <a:pt x="19357" y="17767"/>
                    <a:pt x="14997" y="20080"/>
                    <a:pt x="10650" y="20080"/>
                  </a:cubicBezTo>
                  <a:cubicBezTo>
                    <a:pt x="6340" y="20080"/>
                    <a:pt x="2042" y="17795"/>
                    <a:pt x="2042" y="13188"/>
                  </a:cubicBezTo>
                  <a:lnTo>
                    <a:pt x="2042"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7" name="Shape 598"/>
            <p:cNvSpPr/>
            <p:nvPr/>
          </p:nvSpPr>
          <p:spPr>
            <a:xfrm>
              <a:off x="173300" y="795"/>
              <a:ext cx="31874" cy="39917"/>
            </a:xfrm>
            <a:custGeom>
              <a:avLst/>
              <a:gdLst/>
              <a:ahLst/>
              <a:cxnLst>
                <a:cxn ang="0">
                  <a:pos x="wd2" y="hd2"/>
                </a:cxn>
                <a:cxn ang="5400000">
                  <a:pos x="wd2" y="hd2"/>
                </a:cxn>
                <a:cxn ang="10800000">
                  <a:pos x="wd2" y="hd2"/>
                </a:cxn>
                <a:cxn ang="16200000">
                  <a:pos x="wd2" y="hd2"/>
                </a:cxn>
              </a:cxnLst>
              <a:rect l="0" t="0" r="r" b="b"/>
              <a:pathLst>
                <a:path w="21436" h="21600" extrusionOk="0">
                  <a:moveTo>
                    <a:pt x="8541" y="1559"/>
                  </a:moveTo>
                  <a:cubicBezTo>
                    <a:pt x="15910" y="1559"/>
                    <a:pt x="19425" y="6110"/>
                    <a:pt x="19425" y="10508"/>
                  </a:cubicBezTo>
                  <a:cubicBezTo>
                    <a:pt x="19594" y="15203"/>
                    <a:pt x="16079" y="20032"/>
                    <a:pt x="8541" y="20032"/>
                  </a:cubicBezTo>
                  <a:lnTo>
                    <a:pt x="1837" y="20032"/>
                  </a:lnTo>
                  <a:lnTo>
                    <a:pt x="1837" y="1559"/>
                  </a:lnTo>
                  <a:close/>
                  <a:moveTo>
                    <a:pt x="0" y="0"/>
                  </a:moveTo>
                  <a:lnTo>
                    <a:pt x="0" y="21600"/>
                  </a:lnTo>
                  <a:lnTo>
                    <a:pt x="8541" y="21600"/>
                  </a:lnTo>
                  <a:cubicBezTo>
                    <a:pt x="17408" y="21600"/>
                    <a:pt x="21600" y="16054"/>
                    <a:pt x="21431" y="10508"/>
                  </a:cubicBezTo>
                  <a:cubicBezTo>
                    <a:pt x="21262" y="5259"/>
                    <a:pt x="17082" y="0"/>
                    <a:pt x="8541"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8" name="Shape 599"/>
            <p:cNvSpPr/>
            <p:nvPr/>
          </p:nvSpPr>
          <p:spPr>
            <a:xfrm>
              <a:off x="222103" y="795"/>
              <a:ext cx="27142"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747" y="21600"/>
                  </a:lnTo>
                  <a:lnTo>
                    <a:pt x="5747" y="13635"/>
                  </a:lnTo>
                  <a:lnTo>
                    <a:pt x="20800" y="13635"/>
                  </a:lnTo>
                  <a:lnTo>
                    <a:pt x="20800" y="9801"/>
                  </a:lnTo>
                  <a:lnTo>
                    <a:pt x="5747" y="9801"/>
                  </a:lnTo>
                  <a:lnTo>
                    <a:pt x="5747" y="3978"/>
                  </a:lnTo>
                  <a:lnTo>
                    <a:pt x="21600" y="3978"/>
                  </a:lnTo>
                  <a:lnTo>
                    <a:pt x="21600"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9" name="Shape 600"/>
            <p:cNvSpPr/>
            <p:nvPr/>
          </p:nvSpPr>
          <p:spPr>
            <a:xfrm>
              <a:off x="258945" y="0"/>
              <a:ext cx="38608" cy="41490"/>
            </a:xfrm>
            <a:custGeom>
              <a:avLst/>
              <a:gdLst/>
              <a:ahLst/>
              <a:cxnLst>
                <a:cxn ang="0">
                  <a:pos x="wd2" y="hd2"/>
                </a:cxn>
                <a:cxn ang="5400000">
                  <a:pos x="wd2" y="hd2"/>
                </a:cxn>
                <a:cxn ang="10800000">
                  <a:pos x="wd2" y="hd2"/>
                </a:cxn>
                <a:cxn ang="16200000">
                  <a:pos x="wd2" y="hd2"/>
                </a:cxn>
              </a:cxnLst>
              <a:rect l="0" t="0" r="r" b="b"/>
              <a:pathLst>
                <a:path w="21473" h="21600" extrusionOk="0">
                  <a:moveTo>
                    <a:pt x="10800" y="3560"/>
                  </a:moveTo>
                  <a:cubicBezTo>
                    <a:pt x="15646" y="3560"/>
                    <a:pt x="17724" y="7525"/>
                    <a:pt x="17593" y="10938"/>
                  </a:cubicBezTo>
                  <a:cubicBezTo>
                    <a:pt x="17593" y="14360"/>
                    <a:pt x="15646" y="18049"/>
                    <a:pt x="10800" y="18049"/>
                  </a:cubicBezTo>
                  <a:cubicBezTo>
                    <a:pt x="5815" y="18049"/>
                    <a:pt x="3876" y="14360"/>
                    <a:pt x="3876" y="11076"/>
                  </a:cubicBezTo>
                  <a:cubicBezTo>
                    <a:pt x="3737" y="7525"/>
                    <a:pt x="5815" y="3560"/>
                    <a:pt x="10800" y="3560"/>
                  </a:cubicBezTo>
                  <a:close/>
                  <a:moveTo>
                    <a:pt x="10800" y="0"/>
                  </a:moveTo>
                  <a:cubicBezTo>
                    <a:pt x="3466" y="0"/>
                    <a:pt x="0" y="5474"/>
                    <a:pt x="0" y="10938"/>
                  </a:cubicBezTo>
                  <a:cubicBezTo>
                    <a:pt x="0" y="16412"/>
                    <a:pt x="3327" y="21600"/>
                    <a:pt x="10800" y="21600"/>
                  </a:cubicBezTo>
                  <a:cubicBezTo>
                    <a:pt x="18143" y="21600"/>
                    <a:pt x="21470" y="16274"/>
                    <a:pt x="21470" y="10938"/>
                  </a:cubicBezTo>
                  <a:cubicBezTo>
                    <a:pt x="21600" y="5474"/>
                    <a:pt x="18003" y="0"/>
                    <a:pt x="10800"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0" name="Shape 601"/>
            <p:cNvSpPr/>
            <p:nvPr/>
          </p:nvSpPr>
          <p:spPr>
            <a:xfrm>
              <a:off x="309239" y="795"/>
              <a:ext cx="33123" cy="406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127"/>
                  </a:lnTo>
                  <a:cubicBezTo>
                    <a:pt x="0" y="18533"/>
                    <a:pt x="5037" y="21600"/>
                    <a:pt x="10882" y="21600"/>
                  </a:cubicBezTo>
                  <a:cubicBezTo>
                    <a:pt x="17055" y="21600"/>
                    <a:pt x="21600" y="18392"/>
                    <a:pt x="21600" y="12127"/>
                  </a:cubicBezTo>
                  <a:lnTo>
                    <a:pt x="21600" y="0"/>
                  </a:lnTo>
                  <a:lnTo>
                    <a:pt x="16891" y="0"/>
                  </a:lnTo>
                  <a:lnTo>
                    <a:pt x="16891" y="12127"/>
                  </a:lnTo>
                  <a:cubicBezTo>
                    <a:pt x="16891" y="15747"/>
                    <a:pt x="14771" y="17980"/>
                    <a:pt x="10882" y="17980"/>
                  </a:cubicBezTo>
                  <a:cubicBezTo>
                    <a:pt x="7145" y="17980"/>
                    <a:pt x="4545" y="16029"/>
                    <a:pt x="4545" y="12127"/>
                  </a:cubicBezTo>
                  <a:lnTo>
                    <a:pt x="4545"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1" name="Shape 602"/>
            <p:cNvSpPr/>
            <p:nvPr/>
          </p:nvSpPr>
          <p:spPr>
            <a:xfrm>
              <a:off x="356049" y="795"/>
              <a:ext cx="31364"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973" y="21600"/>
                  </a:lnTo>
                  <a:lnTo>
                    <a:pt x="4973" y="7104"/>
                  </a:lnTo>
                  <a:lnTo>
                    <a:pt x="18519" y="21600"/>
                  </a:lnTo>
                  <a:lnTo>
                    <a:pt x="21600" y="21600"/>
                  </a:lnTo>
                  <a:lnTo>
                    <a:pt x="21600" y="0"/>
                  </a:lnTo>
                  <a:lnTo>
                    <a:pt x="16800" y="0"/>
                  </a:lnTo>
                  <a:lnTo>
                    <a:pt x="16800" y="13358"/>
                  </a:lnTo>
                  <a:lnTo>
                    <a:pt x="3946"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2" name="Shape 603"/>
            <p:cNvSpPr/>
            <p:nvPr/>
          </p:nvSpPr>
          <p:spPr>
            <a:xfrm>
              <a:off x="399877" y="795"/>
              <a:ext cx="33617" cy="39917"/>
            </a:xfrm>
            <a:custGeom>
              <a:avLst/>
              <a:gdLst/>
              <a:ahLst/>
              <a:cxnLst>
                <a:cxn ang="0">
                  <a:pos x="wd2" y="hd2"/>
                </a:cxn>
                <a:cxn ang="5400000">
                  <a:pos x="wd2" y="hd2"/>
                </a:cxn>
                <a:cxn ang="10800000">
                  <a:pos x="wd2" y="hd2"/>
                </a:cxn>
                <a:cxn ang="16200000">
                  <a:pos x="wd2" y="hd2"/>
                </a:cxn>
              </a:cxnLst>
              <a:rect l="0" t="0" r="r" b="b"/>
              <a:pathLst>
                <a:path w="21445" h="21600" extrusionOk="0">
                  <a:moveTo>
                    <a:pt x="9362" y="3834"/>
                  </a:moveTo>
                  <a:cubicBezTo>
                    <a:pt x="14610" y="3834"/>
                    <a:pt x="16833" y="7248"/>
                    <a:pt x="16994" y="10508"/>
                  </a:cubicBezTo>
                  <a:cubicBezTo>
                    <a:pt x="17154" y="14065"/>
                    <a:pt x="14920" y="17622"/>
                    <a:pt x="9362" y="17622"/>
                  </a:cubicBezTo>
                  <a:lnTo>
                    <a:pt x="4446" y="17622"/>
                  </a:lnTo>
                  <a:lnTo>
                    <a:pt x="4446" y="3834"/>
                  </a:lnTo>
                  <a:close/>
                  <a:moveTo>
                    <a:pt x="0" y="0"/>
                  </a:moveTo>
                  <a:lnTo>
                    <a:pt x="0" y="21600"/>
                  </a:lnTo>
                  <a:lnTo>
                    <a:pt x="9362" y="21600"/>
                  </a:lnTo>
                  <a:cubicBezTo>
                    <a:pt x="17784" y="21600"/>
                    <a:pt x="21600" y="16054"/>
                    <a:pt x="21440" y="10652"/>
                  </a:cubicBezTo>
                  <a:cubicBezTo>
                    <a:pt x="21440" y="5259"/>
                    <a:pt x="17624" y="0"/>
                    <a:pt x="9362"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3" name="Shape 604"/>
            <p:cNvSpPr/>
            <p:nvPr/>
          </p:nvSpPr>
          <p:spPr>
            <a:xfrm>
              <a:off x="444693" y="795"/>
              <a:ext cx="33358" cy="39917"/>
            </a:xfrm>
            <a:custGeom>
              <a:avLst/>
              <a:gdLst/>
              <a:ahLst/>
              <a:cxnLst>
                <a:cxn ang="0">
                  <a:pos x="wd2" y="hd2"/>
                </a:cxn>
                <a:cxn ang="5400000">
                  <a:pos x="wd2" y="hd2"/>
                </a:cxn>
                <a:cxn ang="10800000">
                  <a:pos x="wd2" y="hd2"/>
                </a:cxn>
                <a:cxn ang="16200000">
                  <a:pos x="wd2" y="hd2"/>
                </a:cxn>
              </a:cxnLst>
              <a:rect l="0" t="0" r="r" b="b"/>
              <a:pathLst>
                <a:path w="21600" h="21600" extrusionOk="0">
                  <a:moveTo>
                    <a:pt x="11608" y="3834"/>
                  </a:moveTo>
                  <a:cubicBezTo>
                    <a:pt x="14505" y="3834"/>
                    <a:pt x="15796" y="5536"/>
                    <a:pt x="15796" y="7248"/>
                  </a:cubicBezTo>
                  <a:cubicBezTo>
                    <a:pt x="15796" y="8950"/>
                    <a:pt x="14505" y="10652"/>
                    <a:pt x="11608" y="10652"/>
                  </a:cubicBezTo>
                  <a:lnTo>
                    <a:pt x="4513" y="10652"/>
                  </a:lnTo>
                  <a:lnTo>
                    <a:pt x="4513" y="3834"/>
                  </a:lnTo>
                  <a:close/>
                  <a:moveTo>
                    <a:pt x="0" y="0"/>
                  </a:moveTo>
                  <a:lnTo>
                    <a:pt x="0" y="21600"/>
                  </a:lnTo>
                  <a:lnTo>
                    <a:pt x="4513" y="21600"/>
                  </a:lnTo>
                  <a:lnTo>
                    <a:pt x="4513" y="14352"/>
                  </a:lnTo>
                  <a:lnTo>
                    <a:pt x="9026" y="14352"/>
                  </a:lnTo>
                  <a:lnTo>
                    <a:pt x="16121" y="21600"/>
                  </a:lnTo>
                  <a:lnTo>
                    <a:pt x="21600" y="21600"/>
                  </a:lnTo>
                  <a:lnTo>
                    <a:pt x="21600" y="21313"/>
                  </a:lnTo>
                  <a:lnTo>
                    <a:pt x="14179" y="13922"/>
                  </a:lnTo>
                  <a:cubicBezTo>
                    <a:pt x="18855" y="13071"/>
                    <a:pt x="20309" y="10088"/>
                    <a:pt x="20309" y="7104"/>
                  </a:cubicBezTo>
                  <a:cubicBezTo>
                    <a:pt x="20309" y="3404"/>
                    <a:pt x="17412" y="0"/>
                    <a:pt x="11608"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4" name="Shape 605"/>
            <p:cNvSpPr/>
            <p:nvPr/>
          </p:nvSpPr>
          <p:spPr>
            <a:xfrm>
              <a:off x="485019" y="795"/>
              <a:ext cx="36860"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77"/>
                  </a:lnTo>
                  <a:lnTo>
                    <a:pt x="8611" y="12641"/>
                  </a:lnTo>
                  <a:lnTo>
                    <a:pt x="8611" y="21600"/>
                  </a:lnTo>
                  <a:lnTo>
                    <a:pt x="12695" y="21600"/>
                  </a:lnTo>
                  <a:lnTo>
                    <a:pt x="12695" y="12641"/>
                  </a:lnTo>
                  <a:lnTo>
                    <a:pt x="21600" y="277"/>
                  </a:lnTo>
                  <a:lnTo>
                    <a:pt x="21600" y="0"/>
                  </a:lnTo>
                  <a:lnTo>
                    <a:pt x="16485" y="0"/>
                  </a:lnTo>
                  <a:lnTo>
                    <a:pt x="10653" y="8950"/>
                  </a:lnTo>
                  <a:lnTo>
                    <a:pt x="4958"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5" name="Shape 606"/>
            <p:cNvSpPr/>
            <p:nvPr/>
          </p:nvSpPr>
          <p:spPr>
            <a:xfrm>
              <a:off x="222527" y="130246"/>
              <a:ext cx="95677" cy="91125"/>
            </a:xfrm>
            <a:custGeom>
              <a:avLst/>
              <a:gdLst/>
              <a:ahLst/>
              <a:cxnLst>
                <a:cxn ang="0">
                  <a:pos x="wd2" y="hd2"/>
                </a:cxn>
                <a:cxn ang="5400000">
                  <a:pos x="wd2" y="hd2"/>
                </a:cxn>
                <a:cxn ang="10800000">
                  <a:pos x="wd2" y="hd2"/>
                </a:cxn>
                <a:cxn ang="16200000">
                  <a:pos x="wd2" y="hd2"/>
                </a:cxn>
              </a:cxnLst>
              <a:rect l="0" t="0" r="r" b="b"/>
              <a:pathLst>
                <a:path w="21561" h="21600" extrusionOk="0">
                  <a:moveTo>
                    <a:pt x="10283" y="0"/>
                  </a:moveTo>
                  <a:cubicBezTo>
                    <a:pt x="5794" y="0"/>
                    <a:pt x="1924" y="2865"/>
                    <a:pt x="127" y="7037"/>
                  </a:cubicBezTo>
                  <a:cubicBezTo>
                    <a:pt x="70" y="7158"/>
                    <a:pt x="-39" y="7409"/>
                    <a:pt x="14" y="7657"/>
                  </a:cubicBezTo>
                  <a:cubicBezTo>
                    <a:pt x="70" y="7845"/>
                    <a:pt x="297" y="8029"/>
                    <a:pt x="297" y="8029"/>
                  </a:cubicBezTo>
                  <a:cubicBezTo>
                    <a:pt x="297" y="8029"/>
                    <a:pt x="4730" y="11518"/>
                    <a:pt x="5515" y="12201"/>
                  </a:cubicBezTo>
                  <a:cubicBezTo>
                    <a:pt x="5560" y="12201"/>
                    <a:pt x="5677" y="12281"/>
                    <a:pt x="5779" y="12281"/>
                  </a:cubicBezTo>
                  <a:cubicBezTo>
                    <a:pt x="5802" y="12281"/>
                    <a:pt x="5828" y="12276"/>
                    <a:pt x="5851" y="12264"/>
                  </a:cubicBezTo>
                  <a:cubicBezTo>
                    <a:pt x="5964" y="12138"/>
                    <a:pt x="6021" y="12013"/>
                    <a:pt x="6021" y="12013"/>
                  </a:cubicBezTo>
                  <a:cubicBezTo>
                    <a:pt x="6244" y="9587"/>
                    <a:pt x="8041" y="7782"/>
                    <a:pt x="10283" y="7782"/>
                  </a:cubicBezTo>
                  <a:cubicBezTo>
                    <a:pt x="12639" y="7782"/>
                    <a:pt x="14546" y="9897"/>
                    <a:pt x="14546" y="12511"/>
                  </a:cubicBezTo>
                  <a:cubicBezTo>
                    <a:pt x="14546" y="14379"/>
                    <a:pt x="13538" y="16000"/>
                    <a:pt x="12081" y="16746"/>
                  </a:cubicBezTo>
                  <a:cubicBezTo>
                    <a:pt x="12081" y="16746"/>
                    <a:pt x="11967" y="16871"/>
                    <a:pt x="11967" y="17055"/>
                  </a:cubicBezTo>
                  <a:cubicBezTo>
                    <a:pt x="11911" y="17244"/>
                    <a:pt x="12024" y="17307"/>
                    <a:pt x="12024" y="17365"/>
                  </a:cubicBezTo>
                  <a:cubicBezTo>
                    <a:pt x="12639" y="17864"/>
                    <a:pt x="15894" y="20419"/>
                    <a:pt x="17185" y="21412"/>
                  </a:cubicBezTo>
                  <a:cubicBezTo>
                    <a:pt x="17355" y="21537"/>
                    <a:pt x="17521" y="21600"/>
                    <a:pt x="17748" y="21600"/>
                  </a:cubicBezTo>
                  <a:cubicBezTo>
                    <a:pt x="17914" y="21600"/>
                    <a:pt x="18084" y="21474"/>
                    <a:pt x="18193" y="21353"/>
                  </a:cubicBezTo>
                  <a:cubicBezTo>
                    <a:pt x="20270" y="19112"/>
                    <a:pt x="21561" y="16000"/>
                    <a:pt x="21561" y="12511"/>
                  </a:cubicBezTo>
                  <a:cubicBezTo>
                    <a:pt x="21561" y="5604"/>
                    <a:pt x="16513" y="0"/>
                    <a:pt x="10283"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6" name="Shape 607"/>
            <p:cNvSpPr/>
            <p:nvPr/>
          </p:nvSpPr>
          <p:spPr>
            <a:xfrm>
              <a:off x="164085" y="183027"/>
              <a:ext cx="204015" cy="109502"/>
            </a:xfrm>
            <a:custGeom>
              <a:avLst/>
              <a:gdLst/>
              <a:ahLst/>
              <a:cxnLst>
                <a:cxn ang="0">
                  <a:pos x="wd2" y="hd2"/>
                </a:cxn>
                <a:cxn ang="5400000">
                  <a:pos x="wd2" y="hd2"/>
                </a:cxn>
                <a:cxn ang="10800000">
                  <a:pos x="wd2" y="hd2"/>
                </a:cxn>
                <a:cxn ang="16200000">
                  <a:pos x="wd2" y="hd2"/>
                </a:cxn>
              </a:cxnLst>
              <a:rect l="0" t="0" r="r" b="b"/>
              <a:pathLst>
                <a:path w="21584" h="21600" extrusionOk="0">
                  <a:moveTo>
                    <a:pt x="500" y="0"/>
                  </a:moveTo>
                  <a:cubicBezTo>
                    <a:pt x="316" y="0"/>
                    <a:pt x="211" y="52"/>
                    <a:pt x="105" y="209"/>
                  </a:cubicBezTo>
                  <a:cubicBezTo>
                    <a:pt x="0" y="415"/>
                    <a:pt x="0" y="777"/>
                    <a:pt x="0" y="986"/>
                  </a:cubicBezTo>
                  <a:lnTo>
                    <a:pt x="27" y="1297"/>
                  </a:lnTo>
                  <a:cubicBezTo>
                    <a:pt x="369" y="12590"/>
                    <a:pt x="5137" y="21551"/>
                    <a:pt x="10958" y="21600"/>
                  </a:cubicBezTo>
                  <a:lnTo>
                    <a:pt x="11011" y="21600"/>
                  </a:lnTo>
                  <a:cubicBezTo>
                    <a:pt x="15990" y="21600"/>
                    <a:pt x="20205" y="15075"/>
                    <a:pt x="21547" y="6114"/>
                  </a:cubicBezTo>
                  <a:cubicBezTo>
                    <a:pt x="21573" y="6009"/>
                    <a:pt x="21600" y="5647"/>
                    <a:pt x="21573" y="5389"/>
                  </a:cubicBezTo>
                  <a:cubicBezTo>
                    <a:pt x="21547" y="5180"/>
                    <a:pt x="21469" y="4974"/>
                    <a:pt x="21389" y="4869"/>
                  </a:cubicBezTo>
                  <a:cubicBezTo>
                    <a:pt x="20758" y="3939"/>
                    <a:pt x="19046" y="1502"/>
                    <a:pt x="18597" y="882"/>
                  </a:cubicBezTo>
                  <a:cubicBezTo>
                    <a:pt x="18541" y="809"/>
                    <a:pt x="18486" y="735"/>
                    <a:pt x="18411" y="735"/>
                  </a:cubicBezTo>
                  <a:cubicBezTo>
                    <a:pt x="18381" y="735"/>
                    <a:pt x="18346" y="749"/>
                    <a:pt x="18308" y="777"/>
                  </a:cubicBezTo>
                  <a:cubicBezTo>
                    <a:pt x="18202" y="882"/>
                    <a:pt x="18175" y="1140"/>
                    <a:pt x="18175" y="1192"/>
                  </a:cubicBezTo>
                  <a:cubicBezTo>
                    <a:pt x="17860" y="8446"/>
                    <a:pt x="14778" y="14141"/>
                    <a:pt x="11011" y="14141"/>
                  </a:cubicBezTo>
                  <a:lnTo>
                    <a:pt x="10958" y="14141"/>
                  </a:lnTo>
                  <a:cubicBezTo>
                    <a:pt x="7138" y="14092"/>
                    <a:pt x="4004" y="8184"/>
                    <a:pt x="3820" y="777"/>
                  </a:cubicBezTo>
                  <a:cubicBezTo>
                    <a:pt x="3820" y="725"/>
                    <a:pt x="3793" y="415"/>
                    <a:pt x="3713" y="209"/>
                  </a:cubicBezTo>
                  <a:cubicBezTo>
                    <a:pt x="3609" y="52"/>
                    <a:pt x="3478" y="0"/>
                    <a:pt x="3371"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7" name="Shape 608"/>
            <p:cNvSpPr/>
            <p:nvPr/>
          </p:nvSpPr>
          <p:spPr>
            <a:xfrm>
              <a:off x="168003" y="73260"/>
              <a:ext cx="203981" cy="109768"/>
            </a:xfrm>
            <a:custGeom>
              <a:avLst/>
              <a:gdLst/>
              <a:ahLst/>
              <a:cxnLst>
                <a:cxn ang="0">
                  <a:pos x="wd2" y="hd2"/>
                </a:cxn>
                <a:cxn ang="5400000">
                  <a:pos x="wd2" y="hd2"/>
                </a:cxn>
                <a:cxn ang="10800000">
                  <a:pos x="wd2" y="hd2"/>
                </a:cxn>
                <a:cxn ang="16200000">
                  <a:pos x="wd2" y="hd2"/>
                </a:cxn>
              </a:cxnLst>
              <a:rect l="0" t="0" r="r" b="b"/>
              <a:pathLst>
                <a:path w="21581" h="21600" extrusionOk="0">
                  <a:moveTo>
                    <a:pt x="10597" y="0"/>
                  </a:moveTo>
                  <a:cubicBezTo>
                    <a:pt x="5591" y="0"/>
                    <a:pt x="1378" y="6565"/>
                    <a:pt x="34" y="15505"/>
                  </a:cubicBezTo>
                  <a:cubicBezTo>
                    <a:pt x="34" y="15605"/>
                    <a:pt x="-19" y="15918"/>
                    <a:pt x="8" y="16228"/>
                  </a:cubicBezTo>
                  <a:cubicBezTo>
                    <a:pt x="34" y="16433"/>
                    <a:pt x="112" y="16642"/>
                    <a:pt x="192" y="16742"/>
                  </a:cubicBezTo>
                  <a:cubicBezTo>
                    <a:pt x="825" y="17622"/>
                    <a:pt x="2535" y="20053"/>
                    <a:pt x="3010" y="20724"/>
                  </a:cubicBezTo>
                  <a:cubicBezTo>
                    <a:pt x="3047" y="20759"/>
                    <a:pt x="3108" y="20818"/>
                    <a:pt x="3177" y="20818"/>
                  </a:cubicBezTo>
                  <a:cubicBezTo>
                    <a:pt x="3209" y="20818"/>
                    <a:pt x="3241" y="20807"/>
                    <a:pt x="3274" y="20776"/>
                  </a:cubicBezTo>
                  <a:cubicBezTo>
                    <a:pt x="3406" y="20672"/>
                    <a:pt x="3406" y="20463"/>
                    <a:pt x="3406" y="20414"/>
                  </a:cubicBezTo>
                  <a:cubicBezTo>
                    <a:pt x="3721" y="13178"/>
                    <a:pt x="6830" y="7441"/>
                    <a:pt x="10597" y="7441"/>
                  </a:cubicBezTo>
                  <a:lnTo>
                    <a:pt x="10623" y="7493"/>
                  </a:lnTo>
                  <a:cubicBezTo>
                    <a:pt x="14443" y="7493"/>
                    <a:pt x="17577" y="13436"/>
                    <a:pt x="17761" y="20825"/>
                  </a:cubicBezTo>
                  <a:cubicBezTo>
                    <a:pt x="17761" y="20877"/>
                    <a:pt x="17788" y="21186"/>
                    <a:pt x="17894" y="21343"/>
                  </a:cubicBezTo>
                  <a:cubicBezTo>
                    <a:pt x="17972" y="21548"/>
                    <a:pt x="18103" y="21600"/>
                    <a:pt x="18210" y="21600"/>
                  </a:cubicBezTo>
                  <a:lnTo>
                    <a:pt x="21081" y="21600"/>
                  </a:lnTo>
                  <a:cubicBezTo>
                    <a:pt x="21265" y="21600"/>
                    <a:pt x="21370" y="21548"/>
                    <a:pt x="21476" y="21343"/>
                  </a:cubicBezTo>
                  <a:cubicBezTo>
                    <a:pt x="21581" y="21186"/>
                    <a:pt x="21581" y="20776"/>
                    <a:pt x="21581" y="20567"/>
                  </a:cubicBezTo>
                  <a:lnTo>
                    <a:pt x="21554" y="20258"/>
                  </a:lnTo>
                  <a:cubicBezTo>
                    <a:pt x="21212" y="8992"/>
                    <a:pt x="16444" y="52"/>
                    <a:pt x="10623"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grpSp>
      <p:sp>
        <p:nvSpPr>
          <p:cNvPr id="459" name="Shape 609"/>
          <p:cNvSpPr/>
          <p:nvPr/>
        </p:nvSpPr>
        <p:spPr>
          <a:xfrm>
            <a:off x="4945931" y="3370094"/>
            <a:ext cx="1" cy="472501"/>
          </a:xfrm>
          <a:prstGeom prst="line">
            <a:avLst/>
          </a:prstGeom>
          <a:ln>
            <a:solidFill>
              <a:srgbClr val="999999"/>
            </a:solidFill>
          </a:ln>
        </p:spPr>
        <p:txBody>
          <a:bodyPr lIns="45719" rIns="45719"/>
          <a:lstStyle/>
          <a:p>
            <a:pPr>
              <a:defRPr>
                <a:solidFill>
                  <a:srgbClr val="00253E"/>
                </a:solidFill>
              </a:defRPr>
            </a:pPr>
            <a:endParaRPr/>
          </a:p>
        </p:txBody>
      </p:sp>
      <p:sp>
        <p:nvSpPr>
          <p:cNvPr id="460" name="Shape 610"/>
          <p:cNvSpPr txBox="1"/>
          <p:nvPr/>
        </p:nvSpPr>
        <p:spPr>
          <a:xfrm>
            <a:off x="5073255" y="3421007"/>
            <a:ext cx="947701" cy="358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800" b="1">
                <a:solidFill>
                  <a:srgbClr val="00253E"/>
                </a:solidFill>
                <a:latin typeface="Proxima Nova"/>
                <a:ea typeface="Proxima Nova"/>
                <a:cs typeface="Proxima Nova"/>
                <a:sym typeface="Proxima Nova"/>
              </a:defRPr>
            </a:pPr>
            <a:r>
              <a:t>Embedded </a:t>
            </a:r>
            <a:r>
              <a:rPr sz="1200"/>
              <a:t>OS</a:t>
            </a:r>
          </a:p>
          <a:p>
            <a:pPr algn="ctr">
              <a:defRPr sz="600">
                <a:solidFill>
                  <a:srgbClr val="00253E"/>
                </a:solidFill>
                <a:latin typeface="Proxima Nova"/>
                <a:ea typeface="Proxima Nova"/>
                <a:cs typeface="Proxima Nova"/>
                <a:sym typeface="Proxima Nova"/>
              </a:defRPr>
            </a:pPr>
            <a:r>
              <a:t>(Windows &amp; Linux)</a:t>
            </a:r>
          </a:p>
        </p:txBody>
      </p:sp>
      <p:sp>
        <p:nvSpPr>
          <p:cNvPr id="461" name="Shape 611"/>
          <p:cNvSpPr txBox="1"/>
          <p:nvPr/>
        </p:nvSpPr>
        <p:spPr>
          <a:xfrm>
            <a:off x="6256404" y="3486384"/>
            <a:ext cx="8511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b="1">
                <a:solidFill>
                  <a:srgbClr val="00253E"/>
                </a:solidFill>
                <a:latin typeface="Proxima Nova"/>
                <a:ea typeface="Proxima Nova"/>
                <a:cs typeface="Proxima Nova"/>
                <a:sym typeface="Proxima Nova"/>
              </a:defRPr>
            </a:lvl1pPr>
          </a:lstStyle>
          <a:p>
            <a:r>
              <a:t>NSX-T</a:t>
            </a:r>
          </a:p>
        </p:txBody>
      </p:sp>
      <p:sp>
        <p:nvSpPr>
          <p:cNvPr id="462" name="Shape 612"/>
          <p:cNvSpPr/>
          <p:nvPr/>
        </p:nvSpPr>
        <p:spPr>
          <a:xfrm>
            <a:off x="6148268" y="3370094"/>
            <a:ext cx="1" cy="472501"/>
          </a:xfrm>
          <a:prstGeom prst="line">
            <a:avLst/>
          </a:prstGeom>
          <a:ln>
            <a:solidFill>
              <a:srgbClr val="999999"/>
            </a:solidFill>
          </a:ln>
        </p:spPr>
        <p:txBody>
          <a:bodyPr lIns="45719" rIns="45719"/>
          <a:lstStyle/>
          <a:p>
            <a:pPr>
              <a:defRPr>
                <a:solidFill>
                  <a:srgbClr val="00253E"/>
                </a:solidFill>
              </a:defRPr>
            </a:pPr>
            <a:endParaRPr/>
          </a:p>
        </p:txBody>
      </p:sp>
      <p:grpSp>
        <p:nvGrpSpPr>
          <p:cNvPr id="465" name="Shape 613"/>
          <p:cNvGrpSpPr/>
          <p:nvPr/>
        </p:nvGrpSpPr>
        <p:grpSpPr>
          <a:xfrm>
            <a:off x="1942414" y="4101232"/>
            <a:ext cx="5348701" cy="227401"/>
            <a:chOff x="0" y="0"/>
            <a:chExt cx="5348699" cy="227400"/>
          </a:xfrm>
        </p:grpSpPr>
        <p:sp>
          <p:nvSpPr>
            <p:cNvPr id="463" name="Rounded Rectangle"/>
            <p:cNvSpPr/>
            <p:nvPr/>
          </p:nvSpPr>
          <p:spPr>
            <a:xfrm>
              <a:off x="0" y="0"/>
              <a:ext cx="53487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800">
                  <a:solidFill>
                    <a:srgbClr val="0066AB"/>
                  </a:solidFill>
                  <a:latin typeface="Proxima Nova"/>
                  <a:ea typeface="Proxima Nova"/>
                  <a:cs typeface="Proxima Nova"/>
                  <a:sym typeface="Proxima Nova"/>
                </a:defRPr>
              </a:pPr>
              <a:endParaRPr/>
            </a:p>
          </p:txBody>
        </p:sp>
        <p:sp>
          <p:nvSpPr>
            <p:cNvPr id="464" name="CPI  (15 methods)"/>
            <p:cNvSpPr txBox="1"/>
            <p:nvPr/>
          </p:nvSpPr>
          <p:spPr>
            <a:xfrm>
              <a:off x="33301" y="4500"/>
              <a:ext cx="5282098" cy="218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defRPr sz="800" b="1">
                  <a:solidFill>
                    <a:srgbClr val="0066AB"/>
                  </a:solidFill>
                  <a:latin typeface="Proxima Nova"/>
                  <a:ea typeface="Proxima Nova"/>
                  <a:cs typeface="Proxima Nova"/>
                  <a:sym typeface="Proxima Nova"/>
                </a:defRPr>
              </a:pPr>
              <a:r>
                <a:t>CPI  </a:t>
              </a:r>
              <a:r>
                <a:rPr b="0"/>
                <a:t>(15 methods)</a:t>
              </a:r>
            </a:p>
          </p:txBody>
        </p:sp>
      </p:grpSp>
      <p:sp>
        <p:nvSpPr>
          <p:cNvPr id="466" name="Shape 614"/>
          <p:cNvSpPr txBox="1"/>
          <p:nvPr/>
        </p:nvSpPr>
        <p:spPr>
          <a:xfrm>
            <a:off x="272094" y="2580383"/>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v1</a:t>
            </a:r>
          </a:p>
        </p:txBody>
      </p:sp>
      <p:sp>
        <p:nvSpPr>
          <p:cNvPr id="467" name="Shape 615"/>
          <p:cNvSpPr txBox="1"/>
          <p:nvPr/>
        </p:nvSpPr>
        <p:spPr>
          <a:xfrm>
            <a:off x="486768" y="3095857"/>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v2</a:t>
            </a:r>
          </a:p>
        </p:txBody>
      </p:sp>
      <p:sp>
        <p:nvSpPr>
          <p:cNvPr id="468" name="Shape 616"/>
          <p:cNvSpPr txBox="1"/>
          <p:nvPr/>
        </p:nvSpPr>
        <p:spPr>
          <a:xfrm>
            <a:off x="930168" y="3403803"/>
            <a:ext cx="388802"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v3</a:t>
            </a:r>
          </a:p>
        </p:txBody>
      </p:sp>
      <p:sp>
        <p:nvSpPr>
          <p:cNvPr id="469" name="Shape 617"/>
          <p:cNvSpPr txBox="1"/>
          <p:nvPr/>
        </p:nvSpPr>
        <p:spPr>
          <a:xfrm>
            <a:off x="1431918" y="3471657"/>
            <a:ext cx="388802"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1AB9A5"/>
                </a:solidFill>
                <a:latin typeface="Droid Sans Mono"/>
                <a:ea typeface="Droid Sans Mono"/>
                <a:cs typeface="Droid Sans Mono"/>
                <a:sym typeface="Droid Sans Mono"/>
              </a:defRPr>
            </a:lvl1pPr>
          </a:lstStyle>
          <a:p>
            <a:r>
              <a:t>...</a:t>
            </a:r>
          </a:p>
        </p:txBody>
      </p:sp>
      <p:sp>
        <p:nvSpPr>
          <p:cNvPr id="470" name="Shape 618"/>
          <p:cNvSpPr txBox="1"/>
          <p:nvPr/>
        </p:nvSpPr>
        <p:spPr>
          <a:xfrm>
            <a:off x="758718" y="2737857"/>
            <a:ext cx="11082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700" b="1">
                <a:solidFill>
                  <a:srgbClr val="1AB9A5"/>
                </a:solidFill>
                <a:latin typeface="Proxima Nova"/>
                <a:ea typeface="Proxima Nova"/>
                <a:cs typeface="Proxima Nova"/>
                <a:sym typeface="Proxima Nova"/>
              </a:defRPr>
            </a:pPr>
            <a:r>
              <a:t>CVEs</a:t>
            </a:r>
          </a:p>
          <a:p>
            <a:pPr>
              <a:spcBef>
                <a:spcPts val="200"/>
              </a:spcBef>
              <a:defRPr sz="700" b="1">
                <a:solidFill>
                  <a:srgbClr val="1AB9A5"/>
                </a:solidFill>
                <a:latin typeface="Proxima Nova"/>
                <a:ea typeface="Proxima Nova"/>
                <a:cs typeface="Proxima Nova"/>
                <a:sym typeface="Proxima Nova"/>
              </a:defRPr>
            </a:pPr>
            <a:r>
              <a:t>Product Updates</a:t>
            </a:r>
          </a:p>
        </p:txBody>
      </p:sp>
      <p:grpSp>
        <p:nvGrpSpPr>
          <p:cNvPr id="473" name="Shape 619"/>
          <p:cNvGrpSpPr/>
          <p:nvPr/>
        </p:nvGrpSpPr>
        <p:grpSpPr>
          <a:xfrm>
            <a:off x="1994013" y="2834975"/>
            <a:ext cx="1893001" cy="227401"/>
            <a:chOff x="0" y="0"/>
            <a:chExt cx="1892999" cy="227400"/>
          </a:xfrm>
        </p:grpSpPr>
        <p:sp>
          <p:nvSpPr>
            <p:cNvPr id="471"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endParaRPr/>
            </a:p>
          </p:txBody>
        </p:sp>
        <p:sp>
          <p:nvSpPr>
            <p:cNvPr id="472" name="Java  |  .NET  |  NodeJS"/>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r>
                <a:t>Java  |  .NET  |  NodeJS  </a:t>
              </a:r>
            </a:p>
          </p:txBody>
        </p:sp>
      </p:grpSp>
      <p:grpSp>
        <p:nvGrpSpPr>
          <p:cNvPr id="479" name="Shape 620"/>
          <p:cNvGrpSpPr/>
          <p:nvPr/>
        </p:nvGrpSpPr>
        <p:grpSpPr>
          <a:xfrm>
            <a:off x="2727143" y="1581545"/>
            <a:ext cx="425756" cy="472558"/>
            <a:chOff x="0" y="18"/>
            <a:chExt cx="425755" cy="472556"/>
          </a:xfrm>
        </p:grpSpPr>
        <p:sp>
          <p:nvSpPr>
            <p:cNvPr id="474" name="Shape 621"/>
            <p:cNvSpPr/>
            <p:nvPr/>
          </p:nvSpPr>
          <p:spPr>
            <a:xfrm>
              <a:off x="46054" y="180624"/>
              <a:ext cx="254128" cy="1973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4521"/>
                  </a:lnTo>
                  <a:lnTo>
                    <a:pt x="0" y="21600"/>
                  </a:lnTo>
                  <a:lnTo>
                    <a:pt x="21600" y="7060"/>
                  </a:lnTo>
                  <a:lnTo>
                    <a:pt x="21600" y="0"/>
                  </a:ln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75" name="Shape 622"/>
            <p:cNvSpPr/>
            <p:nvPr/>
          </p:nvSpPr>
          <p:spPr>
            <a:xfrm>
              <a:off x="28268" y="23764"/>
              <a:ext cx="227077" cy="327318"/>
            </a:xfrm>
            <a:custGeom>
              <a:avLst/>
              <a:gdLst/>
              <a:ahLst/>
              <a:cxnLst>
                <a:cxn ang="0">
                  <a:pos x="wd2" y="hd2"/>
                </a:cxn>
                <a:cxn ang="5400000">
                  <a:pos x="wd2" y="hd2"/>
                </a:cxn>
                <a:cxn ang="10800000">
                  <a:pos x="wd2" y="hd2"/>
                </a:cxn>
                <a:cxn ang="16200000">
                  <a:pos x="wd2" y="hd2"/>
                </a:cxn>
              </a:cxnLst>
              <a:rect l="0" t="0" r="r" b="b"/>
              <a:pathLst>
                <a:path w="21600" h="21600" extrusionOk="0">
                  <a:moveTo>
                    <a:pt x="16806" y="0"/>
                  </a:moveTo>
                  <a:lnTo>
                    <a:pt x="0" y="19714"/>
                  </a:lnTo>
                  <a:lnTo>
                    <a:pt x="4794" y="21600"/>
                  </a:lnTo>
                  <a:lnTo>
                    <a:pt x="21600" y="1898"/>
                  </a:lnTo>
                  <a:lnTo>
                    <a:pt x="16806"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6" name="Shape 623"/>
            <p:cNvSpPr/>
            <p:nvPr/>
          </p:nvSpPr>
          <p:spPr>
            <a:xfrm>
              <a:off x="0" y="104990"/>
              <a:ext cx="212978" cy="3675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826"/>
                  </a:lnTo>
                  <a:cubicBezTo>
                    <a:pt x="0" y="14502"/>
                    <a:pt x="849" y="15311"/>
                    <a:pt x="1894" y="15629"/>
                  </a:cubicBezTo>
                  <a:lnTo>
                    <a:pt x="21600" y="21600"/>
                  </a:lnTo>
                  <a:lnTo>
                    <a:pt x="21600" y="17759"/>
                  </a:lnTo>
                  <a:lnTo>
                    <a:pt x="5448" y="12864"/>
                  </a:lnTo>
                  <a:lnTo>
                    <a:pt x="5448" y="1648"/>
                  </a:lnTo>
                  <a:lnTo>
                    <a:pt x="0" y="0"/>
                  </a:ln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77" name="Shape 624"/>
            <p:cNvSpPr/>
            <p:nvPr/>
          </p:nvSpPr>
          <p:spPr>
            <a:xfrm>
              <a:off x="170411" y="23764"/>
              <a:ext cx="255345" cy="448811"/>
            </a:xfrm>
            <a:custGeom>
              <a:avLst/>
              <a:gdLst/>
              <a:ahLst/>
              <a:cxnLst>
                <a:cxn ang="0">
                  <a:pos x="wd2" y="hd2"/>
                </a:cxn>
                <a:cxn ang="5400000">
                  <a:pos x="wd2" y="hd2"/>
                </a:cxn>
                <a:cxn ang="10800000">
                  <a:pos x="wd2" y="hd2"/>
                </a:cxn>
                <a:cxn ang="16200000">
                  <a:pos x="wd2" y="hd2"/>
                </a:cxn>
              </a:cxnLst>
              <a:rect l="0" t="0" r="r" b="b"/>
              <a:pathLst>
                <a:path w="21600" h="21600" extrusionOk="0">
                  <a:moveTo>
                    <a:pt x="4279" y="0"/>
                  </a:moveTo>
                  <a:lnTo>
                    <a:pt x="0" y="1384"/>
                  </a:lnTo>
                  <a:lnTo>
                    <a:pt x="14415" y="15233"/>
                  </a:lnTo>
                  <a:lnTo>
                    <a:pt x="3601" y="18454"/>
                  </a:lnTo>
                  <a:lnTo>
                    <a:pt x="3601" y="21600"/>
                  </a:lnTo>
                  <a:lnTo>
                    <a:pt x="20037" y="16710"/>
                  </a:lnTo>
                  <a:cubicBezTo>
                    <a:pt x="20907" y="16449"/>
                    <a:pt x="21600" y="15787"/>
                    <a:pt x="21600" y="15233"/>
                  </a:cubicBezTo>
                  <a:lnTo>
                    <a:pt x="21600" y="3909"/>
                  </a:lnTo>
                  <a:lnTo>
                    <a:pt x="17071" y="5259"/>
                  </a:lnTo>
                  <a:lnTo>
                    <a:pt x="17071" y="12306"/>
                  </a:lnTo>
                  <a:lnTo>
                    <a:pt x="4279" y="0"/>
                  </a:ln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478" name="Shape 625"/>
            <p:cNvSpPr/>
            <p:nvPr/>
          </p:nvSpPr>
          <p:spPr>
            <a:xfrm>
              <a:off x="-1" y="18"/>
              <a:ext cx="425757" cy="133022"/>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10413" y="0"/>
                    <a:pt x="10022" y="248"/>
                    <a:pt x="9725" y="743"/>
                  </a:cubicBezTo>
                  <a:lnTo>
                    <a:pt x="0" y="17045"/>
                  </a:lnTo>
                  <a:lnTo>
                    <a:pt x="2725" y="21600"/>
                  </a:lnTo>
                  <a:lnTo>
                    <a:pt x="10805" y="8072"/>
                  </a:lnTo>
                  <a:lnTo>
                    <a:pt x="18884" y="21600"/>
                  </a:lnTo>
                  <a:lnTo>
                    <a:pt x="21600" y="17045"/>
                  </a:lnTo>
                  <a:lnTo>
                    <a:pt x="11884" y="743"/>
                  </a:lnTo>
                  <a:cubicBezTo>
                    <a:pt x="11588" y="248"/>
                    <a:pt x="11196" y="0"/>
                    <a:pt x="10805"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grpSp>
      <p:sp>
        <p:nvSpPr>
          <p:cNvPr id="480" name="Shape 626"/>
          <p:cNvSpPr txBox="1"/>
          <p:nvPr/>
        </p:nvSpPr>
        <p:spPr>
          <a:xfrm>
            <a:off x="2174664"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100" b="1">
                <a:solidFill>
                  <a:srgbClr val="00253E"/>
                </a:solidFill>
                <a:latin typeface="Proxima Nova"/>
                <a:ea typeface="Proxima Nova"/>
                <a:cs typeface="Proxima Nova"/>
                <a:sym typeface="Proxima Nova"/>
              </a:defRPr>
            </a:lvl1pPr>
          </a:lstStyle>
          <a:p>
            <a:r>
              <a:t>Pivotal Application Service (PAS)</a:t>
            </a:r>
          </a:p>
        </p:txBody>
      </p:sp>
      <p:grpSp>
        <p:nvGrpSpPr>
          <p:cNvPr id="483" name="Shape 627"/>
          <p:cNvGrpSpPr/>
          <p:nvPr/>
        </p:nvGrpSpPr>
        <p:grpSpPr>
          <a:xfrm>
            <a:off x="1987412" y="920425"/>
            <a:ext cx="1893001" cy="519901"/>
            <a:chOff x="0" y="0"/>
            <a:chExt cx="1892999" cy="519900"/>
          </a:xfrm>
        </p:grpSpPr>
        <p:sp>
          <p:nvSpPr>
            <p:cNvPr id="481" name="Rounded Rectangle"/>
            <p:cNvSpPr/>
            <p:nvPr/>
          </p:nvSpPr>
          <p:spPr>
            <a:xfrm>
              <a:off x="0" y="0"/>
              <a:ext cx="1893000" cy="5199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lnSpc>
                  <a:spcPct val="115000"/>
                </a:lnSpc>
                <a:defRPr sz="600">
                  <a:solidFill>
                    <a:srgbClr val="0066AB"/>
                  </a:solidFill>
                  <a:latin typeface="Proxima Nova"/>
                  <a:ea typeface="Proxima Nova"/>
                  <a:cs typeface="Proxima Nova"/>
                  <a:sym typeface="Proxima Nova"/>
                </a:defRPr>
              </a:pPr>
              <a:endParaRPr/>
            </a:p>
          </p:txBody>
        </p:sp>
        <p:sp>
          <p:nvSpPr>
            <p:cNvPr id="482" name="Application Code &amp; Frameworks…"/>
            <p:cNvSpPr txBox="1"/>
            <p:nvPr/>
          </p:nvSpPr>
          <p:spPr>
            <a:xfrm>
              <a:off x="76136" y="45657"/>
              <a:ext cx="1740728" cy="428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lnSpc>
                  <a:spcPct val="115000"/>
                </a:lnSpc>
                <a:defRPr sz="800" b="1">
                  <a:solidFill>
                    <a:srgbClr val="0066AB"/>
                  </a:solidFill>
                  <a:latin typeface="Proxima Nova"/>
                  <a:ea typeface="Proxima Nova"/>
                  <a:cs typeface="Proxima Nova"/>
                  <a:sym typeface="Proxima Nova"/>
                </a:defRPr>
              </a:pPr>
              <a:r>
                <a:t>Application Code &amp; Frameworks</a:t>
              </a:r>
              <a:r>
                <a:rPr sz="700" b="0"/>
                <a:t> </a:t>
              </a:r>
              <a:endParaRPr sz="700"/>
            </a:p>
            <a:p>
              <a:pPr algn="ctr">
                <a:lnSpc>
                  <a:spcPct val="115000"/>
                </a:lnSpc>
                <a:defRPr sz="600">
                  <a:solidFill>
                    <a:srgbClr val="0066AB"/>
                  </a:solidFill>
                  <a:latin typeface="Proxima Nova"/>
                  <a:ea typeface="Proxima Nova"/>
                  <a:cs typeface="Proxima Nova"/>
                  <a:sym typeface="Proxima Nova"/>
                </a:defRPr>
              </a:pPr>
              <a:r>
                <a:t>Buildpacks  |  Spring Boot  |  Spring Cloud  |  Steeltoe</a:t>
              </a:r>
            </a:p>
          </p:txBody>
        </p:sp>
      </p:grpSp>
      <p:grpSp>
        <p:nvGrpSpPr>
          <p:cNvPr id="486" name="Shape 628"/>
          <p:cNvGrpSpPr/>
          <p:nvPr/>
        </p:nvGrpSpPr>
        <p:grpSpPr>
          <a:xfrm>
            <a:off x="3991852" y="2834975"/>
            <a:ext cx="1893001" cy="227401"/>
            <a:chOff x="0" y="0"/>
            <a:chExt cx="1892999" cy="227400"/>
          </a:xfrm>
        </p:grpSpPr>
        <p:sp>
          <p:nvSpPr>
            <p:cNvPr id="484"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endParaRPr/>
            </a:p>
          </p:txBody>
        </p:sp>
        <p:sp>
          <p:nvSpPr>
            <p:cNvPr id="485" name="Elastic  |  Packaged Software  |  Spark"/>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r>
                <a:t>Elastic  |  Packaged Software  |  Spark</a:t>
              </a:r>
            </a:p>
          </p:txBody>
        </p:sp>
      </p:grpSp>
      <p:grpSp>
        <p:nvGrpSpPr>
          <p:cNvPr id="493" name="Shape 629"/>
          <p:cNvGrpSpPr/>
          <p:nvPr/>
        </p:nvGrpSpPr>
        <p:grpSpPr>
          <a:xfrm>
            <a:off x="4697131" y="1577902"/>
            <a:ext cx="458273" cy="470129"/>
            <a:chOff x="17" y="17"/>
            <a:chExt cx="458272" cy="470128"/>
          </a:xfrm>
        </p:grpSpPr>
        <p:sp>
          <p:nvSpPr>
            <p:cNvPr id="487" name="Shape 630"/>
            <p:cNvSpPr/>
            <p:nvPr/>
          </p:nvSpPr>
          <p:spPr>
            <a:xfrm>
              <a:off x="236116" y="690"/>
              <a:ext cx="219053" cy="319282"/>
            </a:xfrm>
            <a:custGeom>
              <a:avLst/>
              <a:gdLst/>
              <a:ahLst/>
              <a:cxnLst>
                <a:cxn ang="0">
                  <a:pos x="wd2" y="hd2"/>
                </a:cxn>
                <a:cxn ang="5400000">
                  <a:pos x="wd2" y="hd2"/>
                </a:cxn>
                <a:cxn ang="10800000">
                  <a:pos x="wd2" y="hd2"/>
                </a:cxn>
                <a:cxn ang="16200000">
                  <a:pos x="wd2" y="hd2"/>
                </a:cxn>
              </a:cxnLst>
              <a:rect l="0" t="0" r="r" b="b"/>
              <a:pathLst>
                <a:path w="21520" h="21600" extrusionOk="0">
                  <a:moveTo>
                    <a:pt x="4842" y="0"/>
                  </a:moveTo>
                  <a:cubicBezTo>
                    <a:pt x="4771" y="0"/>
                    <a:pt x="4691" y="18"/>
                    <a:pt x="4607" y="56"/>
                  </a:cubicBezTo>
                  <a:lnTo>
                    <a:pt x="521" y="1849"/>
                  </a:lnTo>
                  <a:cubicBezTo>
                    <a:pt x="227" y="1972"/>
                    <a:pt x="0" y="2252"/>
                    <a:pt x="0" y="2488"/>
                  </a:cubicBezTo>
                  <a:lnTo>
                    <a:pt x="0" y="15333"/>
                  </a:lnTo>
                  <a:cubicBezTo>
                    <a:pt x="0" y="15569"/>
                    <a:pt x="244" y="15849"/>
                    <a:pt x="537" y="15949"/>
                  </a:cubicBezTo>
                  <a:lnTo>
                    <a:pt x="16180" y="21531"/>
                  </a:lnTo>
                  <a:cubicBezTo>
                    <a:pt x="16310" y="21577"/>
                    <a:pt x="16480" y="21600"/>
                    <a:pt x="16651" y="21600"/>
                  </a:cubicBezTo>
                  <a:cubicBezTo>
                    <a:pt x="16861" y="21600"/>
                    <a:pt x="17077" y="21566"/>
                    <a:pt x="17238" y="21498"/>
                  </a:cubicBezTo>
                  <a:lnTo>
                    <a:pt x="21322" y="19716"/>
                  </a:lnTo>
                  <a:cubicBezTo>
                    <a:pt x="21600" y="19592"/>
                    <a:pt x="21583" y="19402"/>
                    <a:pt x="21290" y="19290"/>
                  </a:cubicBezTo>
                  <a:lnTo>
                    <a:pt x="5648" y="13708"/>
                  </a:lnTo>
                  <a:cubicBezTo>
                    <a:pt x="5354" y="13607"/>
                    <a:pt x="5110" y="13327"/>
                    <a:pt x="5110" y="13103"/>
                  </a:cubicBezTo>
                  <a:lnTo>
                    <a:pt x="5110" y="246"/>
                  </a:lnTo>
                  <a:cubicBezTo>
                    <a:pt x="5110" y="91"/>
                    <a:pt x="5002" y="0"/>
                    <a:pt x="4842"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8" name="Shape 631"/>
            <p:cNvSpPr/>
            <p:nvPr/>
          </p:nvSpPr>
          <p:spPr>
            <a:xfrm>
              <a:off x="236116" y="17"/>
              <a:ext cx="222174" cy="319955"/>
            </a:xfrm>
            <a:custGeom>
              <a:avLst/>
              <a:gdLst/>
              <a:ahLst/>
              <a:cxnLst>
                <a:cxn ang="0">
                  <a:pos x="wd2" y="hd2"/>
                </a:cxn>
                <a:cxn ang="5400000">
                  <a:pos x="wd2" y="hd2"/>
                </a:cxn>
                <a:cxn ang="10800000">
                  <a:pos x="wd2" y="hd2"/>
                </a:cxn>
                <a:cxn ang="16200000">
                  <a:pos x="wd2" y="hd2"/>
                </a:cxn>
              </a:cxnLst>
              <a:rect l="0" t="0" r="r" b="b"/>
              <a:pathLst>
                <a:path w="21600" h="21600" extrusionOk="0">
                  <a:moveTo>
                    <a:pt x="5124" y="0"/>
                  </a:moveTo>
                  <a:cubicBezTo>
                    <a:pt x="4918" y="0"/>
                    <a:pt x="4708" y="34"/>
                    <a:pt x="4559" y="101"/>
                  </a:cubicBezTo>
                  <a:lnTo>
                    <a:pt x="515" y="1891"/>
                  </a:lnTo>
                  <a:cubicBezTo>
                    <a:pt x="225" y="2013"/>
                    <a:pt x="0" y="2293"/>
                    <a:pt x="0" y="2528"/>
                  </a:cubicBezTo>
                  <a:lnTo>
                    <a:pt x="0" y="2674"/>
                  </a:lnTo>
                  <a:cubicBezTo>
                    <a:pt x="0" y="2484"/>
                    <a:pt x="225" y="2327"/>
                    <a:pt x="498" y="2327"/>
                  </a:cubicBezTo>
                  <a:cubicBezTo>
                    <a:pt x="612" y="2327"/>
                    <a:pt x="740" y="2372"/>
                    <a:pt x="740" y="2372"/>
                  </a:cubicBezTo>
                  <a:lnTo>
                    <a:pt x="16011" y="7875"/>
                  </a:lnTo>
                  <a:cubicBezTo>
                    <a:pt x="16300" y="7976"/>
                    <a:pt x="16541" y="8256"/>
                    <a:pt x="16541" y="8479"/>
                  </a:cubicBezTo>
                  <a:lnTo>
                    <a:pt x="16541" y="21163"/>
                  </a:lnTo>
                  <a:cubicBezTo>
                    <a:pt x="16541" y="21353"/>
                    <a:pt x="16333" y="21509"/>
                    <a:pt x="16058" y="21509"/>
                  </a:cubicBezTo>
                  <a:cubicBezTo>
                    <a:pt x="15978" y="21509"/>
                    <a:pt x="15897" y="21487"/>
                    <a:pt x="15817" y="21465"/>
                  </a:cubicBezTo>
                  <a:lnTo>
                    <a:pt x="16011" y="21531"/>
                  </a:lnTo>
                  <a:cubicBezTo>
                    <a:pt x="16140" y="21577"/>
                    <a:pt x="16308" y="21600"/>
                    <a:pt x="16478" y="21600"/>
                  </a:cubicBezTo>
                  <a:cubicBezTo>
                    <a:pt x="16686" y="21600"/>
                    <a:pt x="16899" y="21566"/>
                    <a:pt x="17058" y="21499"/>
                  </a:cubicBezTo>
                  <a:lnTo>
                    <a:pt x="21100" y="19720"/>
                  </a:lnTo>
                  <a:cubicBezTo>
                    <a:pt x="21375" y="19596"/>
                    <a:pt x="21600" y="19306"/>
                    <a:pt x="21600" y="19071"/>
                  </a:cubicBezTo>
                  <a:lnTo>
                    <a:pt x="21600" y="6253"/>
                  </a:lnTo>
                  <a:cubicBezTo>
                    <a:pt x="21600" y="6017"/>
                    <a:pt x="21358" y="5750"/>
                    <a:pt x="21068" y="5638"/>
                  </a:cubicBezTo>
                  <a:lnTo>
                    <a:pt x="5589" y="68"/>
                  </a:lnTo>
                  <a:cubicBezTo>
                    <a:pt x="5458" y="22"/>
                    <a:pt x="5292" y="0"/>
                    <a:pt x="5124"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9" name="Shape 632"/>
            <p:cNvSpPr/>
            <p:nvPr/>
          </p:nvSpPr>
          <p:spPr>
            <a:xfrm>
              <a:off x="118144" y="75743"/>
              <a:ext cx="219033" cy="319282"/>
            </a:xfrm>
            <a:custGeom>
              <a:avLst/>
              <a:gdLst/>
              <a:ahLst/>
              <a:cxnLst>
                <a:cxn ang="0">
                  <a:pos x="wd2" y="hd2"/>
                </a:cxn>
                <a:cxn ang="5400000">
                  <a:pos x="wd2" y="hd2"/>
                </a:cxn>
                <a:cxn ang="10800000">
                  <a:pos x="wd2" y="hd2"/>
                </a:cxn>
                <a:cxn ang="16200000">
                  <a:pos x="wd2" y="hd2"/>
                </a:cxn>
              </a:cxnLst>
              <a:rect l="0" t="0" r="r" b="b"/>
              <a:pathLst>
                <a:path w="21519" h="21600" extrusionOk="0">
                  <a:moveTo>
                    <a:pt x="4837" y="0"/>
                  </a:moveTo>
                  <a:cubicBezTo>
                    <a:pt x="4764" y="0"/>
                    <a:pt x="4681" y="18"/>
                    <a:pt x="4591" y="56"/>
                  </a:cubicBezTo>
                  <a:lnTo>
                    <a:pt x="505" y="1838"/>
                  </a:lnTo>
                  <a:cubicBezTo>
                    <a:pt x="229" y="1961"/>
                    <a:pt x="0" y="2252"/>
                    <a:pt x="0" y="2488"/>
                  </a:cubicBezTo>
                  <a:lnTo>
                    <a:pt x="0" y="15333"/>
                  </a:lnTo>
                  <a:cubicBezTo>
                    <a:pt x="0" y="15569"/>
                    <a:pt x="244" y="15837"/>
                    <a:pt x="537" y="15949"/>
                  </a:cubicBezTo>
                  <a:lnTo>
                    <a:pt x="16180" y="21531"/>
                  </a:lnTo>
                  <a:cubicBezTo>
                    <a:pt x="16312" y="21577"/>
                    <a:pt x="16480" y="21600"/>
                    <a:pt x="16649" y="21600"/>
                  </a:cubicBezTo>
                  <a:cubicBezTo>
                    <a:pt x="16858" y="21600"/>
                    <a:pt x="17070" y="21566"/>
                    <a:pt x="17222" y="21498"/>
                  </a:cubicBezTo>
                  <a:lnTo>
                    <a:pt x="21307" y="19704"/>
                  </a:lnTo>
                  <a:cubicBezTo>
                    <a:pt x="21600" y="19581"/>
                    <a:pt x="21583" y="19402"/>
                    <a:pt x="21291" y="19290"/>
                  </a:cubicBezTo>
                  <a:lnTo>
                    <a:pt x="5649" y="13708"/>
                  </a:lnTo>
                  <a:cubicBezTo>
                    <a:pt x="5356" y="13607"/>
                    <a:pt x="5112" y="13327"/>
                    <a:pt x="5112" y="13103"/>
                  </a:cubicBezTo>
                  <a:lnTo>
                    <a:pt x="5112" y="246"/>
                  </a:lnTo>
                  <a:cubicBezTo>
                    <a:pt x="5112" y="91"/>
                    <a:pt x="5002" y="0"/>
                    <a:pt x="483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90" name="Shape 633"/>
            <p:cNvSpPr/>
            <p:nvPr/>
          </p:nvSpPr>
          <p:spPr>
            <a:xfrm>
              <a:off x="118144" y="75070"/>
              <a:ext cx="222174" cy="319955"/>
            </a:xfrm>
            <a:custGeom>
              <a:avLst/>
              <a:gdLst/>
              <a:ahLst/>
              <a:cxnLst>
                <a:cxn ang="0">
                  <a:pos x="wd2" y="hd2"/>
                </a:cxn>
                <a:cxn ang="5400000">
                  <a:pos x="wd2" y="hd2"/>
                </a:cxn>
                <a:cxn ang="10800000">
                  <a:pos x="wd2" y="hd2"/>
                </a:cxn>
                <a:cxn ang="16200000">
                  <a:pos x="wd2" y="hd2"/>
                </a:cxn>
              </a:cxnLst>
              <a:rect l="0" t="0" r="r" b="b"/>
              <a:pathLst>
                <a:path w="21600" h="21600" extrusionOk="0">
                  <a:moveTo>
                    <a:pt x="5122" y="0"/>
                  </a:moveTo>
                  <a:cubicBezTo>
                    <a:pt x="4916" y="0"/>
                    <a:pt x="4703" y="34"/>
                    <a:pt x="4543" y="101"/>
                  </a:cubicBezTo>
                  <a:lnTo>
                    <a:pt x="500" y="1879"/>
                  </a:lnTo>
                  <a:cubicBezTo>
                    <a:pt x="227" y="2003"/>
                    <a:pt x="0" y="2293"/>
                    <a:pt x="0" y="2528"/>
                  </a:cubicBezTo>
                  <a:lnTo>
                    <a:pt x="0" y="2662"/>
                  </a:lnTo>
                  <a:cubicBezTo>
                    <a:pt x="0" y="2484"/>
                    <a:pt x="227" y="2327"/>
                    <a:pt x="483" y="2327"/>
                  </a:cubicBezTo>
                  <a:cubicBezTo>
                    <a:pt x="612" y="2327"/>
                    <a:pt x="742" y="2372"/>
                    <a:pt x="742" y="2372"/>
                  </a:cubicBezTo>
                  <a:lnTo>
                    <a:pt x="16011" y="7875"/>
                  </a:lnTo>
                  <a:cubicBezTo>
                    <a:pt x="16302" y="7976"/>
                    <a:pt x="16543" y="8256"/>
                    <a:pt x="16543" y="8479"/>
                  </a:cubicBezTo>
                  <a:lnTo>
                    <a:pt x="16543" y="21163"/>
                  </a:lnTo>
                  <a:cubicBezTo>
                    <a:pt x="16543" y="21353"/>
                    <a:pt x="16318" y="21509"/>
                    <a:pt x="16060" y="21509"/>
                  </a:cubicBezTo>
                  <a:cubicBezTo>
                    <a:pt x="15963" y="21509"/>
                    <a:pt x="15882" y="21487"/>
                    <a:pt x="15818" y="21465"/>
                  </a:cubicBezTo>
                  <a:lnTo>
                    <a:pt x="16011" y="21531"/>
                  </a:lnTo>
                  <a:cubicBezTo>
                    <a:pt x="16142" y="21577"/>
                    <a:pt x="16308" y="21600"/>
                    <a:pt x="16476" y="21600"/>
                  </a:cubicBezTo>
                  <a:cubicBezTo>
                    <a:pt x="16682" y="21600"/>
                    <a:pt x="16892" y="21566"/>
                    <a:pt x="17043" y="21499"/>
                  </a:cubicBezTo>
                  <a:lnTo>
                    <a:pt x="21085" y="19708"/>
                  </a:lnTo>
                  <a:cubicBezTo>
                    <a:pt x="21375" y="19586"/>
                    <a:pt x="21600" y="19306"/>
                    <a:pt x="21600" y="19071"/>
                  </a:cubicBezTo>
                  <a:lnTo>
                    <a:pt x="21600" y="6253"/>
                  </a:lnTo>
                  <a:cubicBezTo>
                    <a:pt x="21600" y="6017"/>
                    <a:pt x="21358" y="5750"/>
                    <a:pt x="21070" y="5638"/>
                  </a:cubicBezTo>
                  <a:lnTo>
                    <a:pt x="5590" y="68"/>
                  </a:lnTo>
                  <a:cubicBezTo>
                    <a:pt x="5460" y="22"/>
                    <a:pt x="5293" y="0"/>
                    <a:pt x="5122"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491" name="Shape 634"/>
            <p:cNvSpPr/>
            <p:nvPr/>
          </p:nvSpPr>
          <p:spPr>
            <a:xfrm>
              <a:off x="17" y="150796"/>
              <a:ext cx="219030" cy="319351"/>
            </a:xfrm>
            <a:custGeom>
              <a:avLst/>
              <a:gdLst/>
              <a:ahLst/>
              <a:cxnLst>
                <a:cxn ang="0">
                  <a:pos x="wd2" y="hd2"/>
                </a:cxn>
                <a:cxn ang="5400000">
                  <a:pos x="wd2" y="hd2"/>
                </a:cxn>
                <a:cxn ang="10800000">
                  <a:pos x="wd2" y="hd2"/>
                </a:cxn>
                <a:cxn ang="16200000">
                  <a:pos x="wd2" y="hd2"/>
                </a:cxn>
              </a:cxnLst>
              <a:rect l="0" t="0" r="r" b="b"/>
              <a:pathLst>
                <a:path w="21518" h="21600" extrusionOk="0">
                  <a:moveTo>
                    <a:pt x="4835" y="0"/>
                  </a:moveTo>
                  <a:cubicBezTo>
                    <a:pt x="4763" y="0"/>
                    <a:pt x="4679" y="19"/>
                    <a:pt x="4590" y="56"/>
                  </a:cubicBezTo>
                  <a:lnTo>
                    <a:pt x="505" y="1849"/>
                  </a:lnTo>
                  <a:cubicBezTo>
                    <a:pt x="227" y="1973"/>
                    <a:pt x="0" y="2263"/>
                    <a:pt x="0" y="2487"/>
                  </a:cubicBezTo>
                  <a:lnTo>
                    <a:pt x="0" y="15341"/>
                  </a:lnTo>
                  <a:cubicBezTo>
                    <a:pt x="0" y="15565"/>
                    <a:pt x="244" y="15845"/>
                    <a:pt x="537" y="15946"/>
                  </a:cubicBezTo>
                  <a:lnTo>
                    <a:pt x="16180" y="21526"/>
                  </a:lnTo>
                  <a:cubicBezTo>
                    <a:pt x="16309" y="21577"/>
                    <a:pt x="16473" y="21600"/>
                    <a:pt x="16639" y="21600"/>
                  </a:cubicBezTo>
                  <a:cubicBezTo>
                    <a:pt x="16851" y="21600"/>
                    <a:pt x="17066" y="21563"/>
                    <a:pt x="17221" y="21494"/>
                  </a:cubicBezTo>
                  <a:lnTo>
                    <a:pt x="21307" y="19711"/>
                  </a:lnTo>
                  <a:cubicBezTo>
                    <a:pt x="21600" y="19588"/>
                    <a:pt x="21583" y="19397"/>
                    <a:pt x="21290" y="19297"/>
                  </a:cubicBezTo>
                  <a:lnTo>
                    <a:pt x="5648" y="13716"/>
                  </a:lnTo>
                  <a:cubicBezTo>
                    <a:pt x="5356" y="13604"/>
                    <a:pt x="5112" y="13335"/>
                    <a:pt x="5112" y="13100"/>
                  </a:cubicBezTo>
                  <a:lnTo>
                    <a:pt x="5112" y="258"/>
                  </a:lnTo>
                  <a:cubicBezTo>
                    <a:pt x="5112" y="93"/>
                    <a:pt x="5000" y="0"/>
                    <a:pt x="4835"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92" name="Shape 635"/>
            <p:cNvSpPr/>
            <p:nvPr/>
          </p:nvSpPr>
          <p:spPr>
            <a:xfrm>
              <a:off x="17" y="150122"/>
              <a:ext cx="222174" cy="320025"/>
            </a:xfrm>
            <a:custGeom>
              <a:avLst/>
              <a:gdLst/>
              <a:ahLst/>
              <a:cxnLst>
                <a:cxn ang="0">
                  <a:pos x="wd2" y="hd2"/>
                </a:cxn>
                <a:cxn ang="5400000">
                  <a:pos x="wd2" y="hd2"/>
                </a:cxn>
                <a:cxn ang="10800000">
                  <a:pos x="wd2" y="hd2"/>
                </a:cxn>
                <a:cxn ang="16200000">
                  <a:pos x="wd2" y="hd2"/>
                </a:cxn>
              </a:cxnLst>
              <a:rect l="0" t="0" r="r" b="b"/>
              <a:pathLst>
                <a:path w="21600" h="21600" extrusionOk="0">
                  <a:moveTo>
                    <a:pt x="5122" y="0"/>
                  </a:moveTo>
                  <a:cubicBezTo>
                    <a:pt x="4914" y="0"/>
                    <a:pt x="4701" y="34"/>
                    <a:pt x="4542" y="101"/>
                  </a:cubicBezTo>
                  <a:lnTo>
                    <a:pt x="500" y="1890"/>
                  </a:lnTo>
                  <a:cubicBezTo>
                    <a:pt x="225" y="2014"/>
                    <a:pt x="0" y="2304"/>
                    <a:pt x="0" y="2528"/>
                  </a:cubicBezTo>
                  <a:lnTo>
                    <a:pt x="0" y="2673"/>
                  </a:lnTo>
                  <a:cubicBezTo>
                    <a:pt x="0" y="2483"/>
                    <a:pt x="210" y="2338"/>
                    <a:pt x="483" y="2338"/>
                  </a:cubicBezTo>
                  <a:cubicBezTo>
                    <a:pt x="612" y="2338"/>
                    <a:pt x="742" y="2382"/>
                    <a:pt x="742" y="2382"/>
                  </a:cubicBezTo>
                  <a:lnTo>
                    <a:pt x="16011" y="7873"/>
                  </a:lnTo>
                  <a:cubicBezTo>
                    <a:pt x="16302" y="7974"/>
                    <a:pt x="16543" y="8254"/>
                    <a:pt x="16543" y="8488"/>
                  </a:cubicBezTo>
                  <a:lnTo>
                    <a:pt x="16543" y="21169"/>
                  </a:lnTo>
                  <a:cubicBezTo>
                    <a:pt x="16543" y="21348"/>
                    <a:pt x="16317" y="21504"/>
                    <a:pt x="16043" y="21504"/>
                  </a:cubicBezTo>
                  <a:cubicBezTo>
                    <a:pt x="15963" y="21504"/>
                    <a:pt x="15882" y="21482"/>
                    <a:pt x="15818" y="21460"/>
                  </a:cubicBezTo>
                  <a:lnTo>
                    <a:pt x="16011" y="21527"/>
                  </a:lnTo>
                  <a:cubicBezTo>
                    <a:pt x="16139" y="21577"/>
                    <a:pt x="16302" y="21600"/>
                    <a:pt x="16466" y="21600"/>
                  </a:cubicBezTo>
                  <a:cubicBezTo>
                    <a:pt x="16676" y="21600"/>
                    <a:pt x="16889" y="21563"/>
                    <a:pt x="17041" y="21494"/>
                  </a:cubicBezTo>
                  <a:lnTo>
                    <a:pt x="21085" y="19715"/>
                  </a:lnTo>
                  <a:cubicBezTo>
                    <a:pt x="21375" y="19592"/>
                    <a:pt x="21600" y="19302"/>
                    <a:pt x="21600" y="19067"/>
                  </a:cubicBezTo>
                  <a:lnTo>
                    <a:pt x="21600" y="6251"/>
                  </a:lnTo>
                  <a:cubicBezTo>
                    <a:pt x="21600" y="6016"/>
                    <a:pt x="21358" y="5748"/>
                    <a:pt x="21068" y="5636"/>
                  </a:cubicBezTo>
                  <a:lnTo>
                    <a:pt x="5589" y="68"/>
                  </a:lnTo>
                  <a:cubicBezTo>
                    <a:pt x="5460" y="22"/>
                    <a:pt x="5292" y="0"/>
                    <a:pt x="5122"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grpSp>
      <p:sp>
        <p:nvSpPr>
          <p:cNvPr id="494" name="Shape 636"/>
          <p:cNvSpPr txBox="1"/>
          <p:nvPr/>
        </p:nvSpPr>
        <p:spPr>
          <a:xfrm>
            <a:off x="4152991"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100" b="1">
                <a:solidFill>
                  <a:srgbClr val="00253E"/>
                </a:solidFill>
                <a:latin typeface="Proxima Nova"/>
                <a:ea typeface="Proxima Nova"/>
                <a:cs typeface="Proxima Nova"/>
                <a:sym typeface="Proxima Nova"/>
              </a:defRPr>
            </a:lvl1pPr>
          </a:lstStyle>
          <a:p>
            <a:r>
              <a:t>Pivotal Container Service (PKS)</a:t>
            </a:r>
          </a:p>
        </p:txBody>
      </p:sp>
      <p:sp>
        <p:nvSpPr>
          <p:cNvPr id="495" name="Shape 637"/>
          <p:cNvSpPr txBox="1"/>
          <p:nvPr/>
        </p:nvSpPr>
        <p:spPr>
          <a:xfrm>
            <a:off x="2628164" y="2436341"/>
            <a:ext cx="6237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r>
              <a:t>&gt;cf push</a:t>
            </a:r>
          </a:p>
        </p:txBody>
      </p:sp>
      <p:sp>
        <p:nvSpPr>
          <p:cNvPr id="496" name="Shape 638"/>
          <p:cNvSpPr txBox="1"/>
          <p:nvPr/>
        </p:nvSpPr>
        <p:spPr>
          <a:xfrm>
            <a:off x="4542116" y="2436341"/>
            <a:ext cx="7683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r>
              <a:t>&gt;kubectl run</a:t>
            </a:r>
          </a:p>
        </p:txBody>
      </p:sp>
      <p:sp>
        <p:nvSpPr>
          <p:cNvPr id="497" name="Shape 639"/>
          <p:cNvSpPr txBox="1"/>
          <p:nvPr/>
        </p:nvSpPr>
        <p:spPr>
          <a:xfrm>
            <a:off x="4276313" y="169933"/>
            <a:ext cx="12999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r>
              <a:t>YOU build the container</a:t>
            </a:r>
          </a:p>
        </p:txBody>
      </p:sp>
      <p:sp>
        <p:nvSpPr>
          <p:cNvPr id="498" name="Shape 640"/>
          <p:cNvSpPr txBox="1"/>
          <p:nvPr/>
        </p:nvSpPr>
        <p:spPr>
          <a:xfrm>
            <a:off x="2379630" y="169933"/>
            <a:ext cx="11082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r>
              <a:t>WE build the container</a:t>
            </a:r>
          </a:p>
        </p:txBody>
      </p:sp>
      <p:grpSp>
        <p:nvGrpSpPr>
          <p:cNvPr id="514" name="Shape 641"/>
          <p:cNvGrpSpPr/>
          <p:nvPr/>
        </p:nvGrpSpPr>
        <p:grpSpPr>
          <a:xfrm>
            <a:off x="2684028" y="4405327"/>
            <a:ext cx="3929231" cy="394817"/>
            <a:chOff x="0" y="3"/>
            <a:chExt cx="3929230" cy="394815"/>
          </a:xfrm>
        </p:grpSpPr>
        <p:grpSp>
          <p:nvGrpSpPr>
            <p:cNvPr id="501" name="Shape 642"/>
            <p:cNvGrpSpPr/>
            <p:nvPr/>
          </p:nvGrpSpPr>
          <p:grpSpPr>
            <a:xfrm>
              <a:off x="-1" y="3"/>
              <a:ext cx="679531" cy="394817"/>
              <a:chOff x="0" y="3"/>
              <a:chExt cx="679530" cy="394815"/>
            </a:xfrm>
          </p:grpSpPr>
          <p:sp>
            <p:nvSpPr>
              <p:cNvPr id="499"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0" name="vSphere"/>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vSphere</a:t>
                </a:r>
              </a:p>
            </p:txBody>
          </p:sp>
        </p:grpSp>
        <p:grpSp>
          <p:nvGrpSpPr>
            <p:cNvPr id="504" name="Shape 643"/>
            <p:cNvGrpSpPr/>
            <p:nvPr/>
          </p:nvGrpSpPr>
          <p:grpSpPr>
            <a:xfrm>
              <a:off x="3249699" y="3"/>
              <a:ext cx="679531" cy="394817"/>
              <a:chOff x="0" y="3"/>
              <a:chExt cx="679530" cy="394815"/>
            </a:xfrm>
          </p:grpSpPr>
          <p:sp>
            <p:nvSpPr>
              <p:cNvPr id="502"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3" name="Azure &amp;  Azure Stack"/>
              <p:cNvSpPr txBox="1"/>
              <p:nvPr/>
            </p:nvSpPr>
            <p:spPr>
              <a:xfrm>
                <a:off x="0" y="34168"/>
                <a:ext cx="679531" cy="360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p>
                <a:pPr algn="ctr">
                  <a:defRPr sz="600">
                    <a:solidFill>
                      <a:srgbClr val="00253E"/>
                    </a:solidFill>
                    <a:latin typeface="Proxima Nova"/>
                    <a:ea typeface="Proxima Nova"/>
                    <a:cs typeface="Proxima Nova"/>
                    <a:sym typeface="Proxima Nova"/>
                  </a:defRPr>
                </a:pPr>
                <a:r>
                  <a:t>Azure &amp; </a:t>
                </a:r>
                <a:br/>
                <a:r>
                  <a:t>Azure Stack</a:t>
                </a:r>
              </a:p>
            </p:txBody>
          </p:sp>
        </p:grpSp>
        <p:grpSp>
          <p:nvGrpSpPr>
            <p:cNvPr id="507" name="Shape 644"/>
            <p:cNvGrpSpPr/>
            <p:nvPr/>
          </p:nvGrpSpPr>
          <p:grpSpPr>
            <a:xfrm>
              <a:off x="2437274" y="3"/>
              <a:ext cx="679531" cy="394817"/>
              <a:chOff x="0" y="3"/>
              <a:chExt cx="679530" cy="394815"/>
            </a:xfrm>
          </p:grpSpPr>
          <p:sp>
            <p:nvSpPr>
              <p:cNvPr id="505"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6" name="Google Cloud"/>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Google Cloud</a:t>
                </a:r>
              </a:p>
            </p:txBody>
          </p:sp>
        </p:grpSp>
        <p:grpSp>
          <p:nvGrpSpPr>
            <p:cNvPr id="510" name="Shape 645"/>
            <p:cNvGrpSpPr/>
            <p:nvPr/>
          </p:nvGrpSpPr>
          <p:grpSpPr>
            <a:xfrm>
              <a:off x="1624849" y="3"/>
              <a:ext cx="679531" cy="394817"/>
              <a:chOff x="0" y="3"/>
              <a:chExt cx="679530" cy="394815"/>
            </a:xfrm>
          </p:grpSpPr>
          <p:sp>
            <p:nvSpPr>
              <p:cNvPr id="508"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9" name="AWS"/>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AWS</a:t>
                </a:r>
              </a:p>
            </p:txBody>
          </p:sp>
        </p:grpSp>
        <p:grpSp>
          <p:nvGrpSpPr>
            <p:cNvPr id="513" name="Shape 646"/>
            <p:cNvGrpSpPr/>
            <p:nvPr/>
          </p:nvGrpSpPr>
          <p:grpSpPr>
            <a:xfrm>
              <a:off x="812424" y="3"/>
              <a:ext cx="679531" cy="394817"/>
              <a:chOff x="0" y="3"/>
              <a:chExt cx="679530" cy="394815"/>
            </a:xfrm>
          </p:grpSpPr>
          <p:sp>
            <p:nvSpPr>
              <p:cNvPr id="511"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12" name="Openstack"/>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Openstack</a:t>
                </a:r>
              </a:p>
            </p:txBody>
          </p:sp>
        </p:grpSp>
      </p:grpSp>
      <p:sp>
        <p:nvSpPr>
          <p:cNvPr id="515" name="Shape 647"/>
          <p:cNvSpPr txBox="1"/>
          <p:nvPr/>
        </p:nvSpPr>
        <p:spPr>
          <a:xfrm>
            <a:off x="407592" y="1768560"/>
            <a:ext cx="6237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800" b="1">
                <a:solidFill>
                  <a:srgbClr val="00253E"/>
                </a:solidFill>
                <a:latin typeface="Proxima Nova"/>
                <a:ea typeface="Proxima Nova"/>
                <a:cs typeface="Proxima Nova"/>
                <a:sym typeface="Proxima Nova"/>
              </a:defRPr>
            </a:pPr>
            <a:r>
              <a:t>Pivotal</a:t>
            </a:r>
            <a:br/>
            <a:r>
              <a:t>Network</a:t>
            </a:r>
          </a:p>
        </p:txBody>
      </p:sp>
      <p:pic>
        <p:nvPicPr>
          <p:cNvPr id="516" name="Shape 648" descr="Shape 648"/>
          <p:cNvPicPr>
            <a:picLocks noChangeAspect="1"/>
          </p:cNvPicPr>
          <p:nvPr/>
        </p:nvPicPr>
        <p:blipFill>
          <a:blip r:embed="rId3">
            <a:extLst/>
          </a:blip>
          <a:stretch>
            <a:fillRect/>
          </a:stretch>
        </p:blipFill>
        <p:spPr>
          <a:xfrm>
            <a:off x="245958" y="1883947"/>
            <a:ext cx="206101" cy="206101"/>
          </a:xfrm>
          <a:prstGeom prst="rect">
            <a:avLst/>
          </a:prstGeom>
          <a:ln w="12700">
            <a:miter lim="400000"/>
          </a:ln>
        </p:spPr>
      </p:pic>
      <p:sp>
        <p:nvSpPr>
          <p:cNvPr id="517" name="Shape 649"/>
          <p:cNvSpPr txBox="1"/>
          <p:nvPr/>
        </p:nvSpPr>
        <p:spPr>
          <a:xfrm>
            <a:off x="7698544" y="3122055"/>
            <a:ext cx="6237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800" b="1">
                <a:solidFill>
                  <a:srgbClr val="1AB9A5"/>
                </a:solidFill>
                <a:latin typeface="Proxima Nova"/>
                <a:ea typeface="Proxima Nova"/>
                <a:cs typeface="Proxima Nova"/>
                <a:sym typeface="Proxima Nova"/>
              </a:defRPr>
            </a:lvl1pPr>
          </a:lstStyle>
          <a:p>
            <a:r>
              <a:t>“3Rs”</a:t>
            </a:r>
          </a:p>
        </p:txBody>
      </p:sp>
      <p:grpSp>
        <p:nvGrpSpPr>
          <p:cNvPr id="522" name="Shape 650"/>
          <p:cNvGrpSpPr/>
          <p:nvPr/>
        </p:nvGrpSpPr>
        <p:grpSpPr>
          <a:xfrm>
            <a:off x="1322696" y="3713231"/>
            <a:ext cx="194955" cy="193959"/>
            <a:chOff x="0" y="0"/>
            <a:chExt cx="194953" cy="193957"/>
          </a:xfrm>
        </p:grpSpPr>
        <p:sp>
          <p:nvSpPr>
            <p:cNvPr id="518" name="Shape 651"/>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19" name="Shape 652"/>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0" name="Shape 653"/>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1" name="Shape 654"/>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grpSp>
      <p:sp>
        <p:nvSpPr>
          <p:cNvPr id="523" name="Shape 655"/>
          <p:cNvSpPr/>
          <p:nvPr/>
        </p:nvSpPr>
        <p:spPr>
          <a:xfrm rot="10800000" flipH="1">
            <a:off x="1165518" y="1502308"/>
            <a:ext cx="768301" cy="8448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460"/>
                </a:lnTo>
                <a:cubicBezTo>
                  <a:pt x="0" y="6270"/>
                  <a:pt x="5518" y="1252"/>
                  <a:pt x="12325" y="1252"/>
                </a:cubicBezTo>
                <a:lnTo>
                  <a:pt x="17031" y="1252"/>
                </a:lnTo>
                <a:lnTo>
                  <a:pt x="17031" y="0"/>
                </a:lnTo>
                <a:lnTo>
                  <a:pt x="21600" y="2853"/>
                </a:lnTo>
                <a:lnTo>
                  <a:pt x="17031" y="5705"/>
                </a:lnTo>
                <a:lnTo>
                  <a:pt x="17031" y="4454"/>
                </a:lnTo>
                <a:lnTo>
                  <a:pt x="12325" y="4454"/>
                </a:lnTo>
                <a:cubicBezTo>
                  <a:pt x="7462" y="4454"/>
                  <a:pt x="3521" y="8038"/>
                  <a:pt x="3521" y="12460"/>
                </a:cubicBezTo>
                <a:lnTo>
                  <a:pt x="3521" y="21600"/>
                </a:lnTo>
                <a:close/>
              </a:path>
            </a:pathLst>
          </a:custGeom>
          <a:solidFill>
            <a:srgbClr val="D9D9D9"/>
          </a:solidFill>
          <a:ln w="12700">
            <a:miter lim="400000"/>
          </a:ln>
        </p:spPr>
        <p:txBody>
          <a:bodyPr lIns="45719" rIns="45719" anchor="ctr"/>
          <a:lstStyle/>
          <a:p>
            <a:endParaRPr/>
          </a:p>
        </p:txBody>
      </p:sp>
      <p:sp>
        <p:nvSpPr>
          <p:cNvPr id="524" name="Shape 656"/>
          <p:cNvSpPr txBox="1"/>
          <p:nvPr/>
        </p:nvSpPr>
        <p:spPr>
          <a:xfrm>
            <a:off x="939632" y="1249424"/>
            <a:ext cx="5808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800" b="1">
                <a:solidFill>
                  <a:srgbClr val="00253E"/>
                </a:solidFill>
                <a:latin typeface="Proxima Nova"/>
                <a:ea typeface="Proxima Nova"/>
                <a:cs typeface="Proxima Nova"/>
                <a:sym typeface="Proxima Nova"/>
              </a:defRPr>
            </a:lvl1pPr>
          </a:lstStyle>
          <a:p>
            <a:r>
              <a:t>Github</a:t>
            </a:r>
          </a:p>
        </p:txBody>
      </p:sp>
      <p:sp>
        <p:nvSpPr>
          <p:cNvPr id="525" name="Shape 657"/>
          <p:cNvSpPr txBox="1"/>
          <p:nvPr/>
        </p:nvSpPr>
        <p:spPr>
          <a:xfrm>
            <a:off x="1123754" y="3792013"/>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00253E"/>
                </a:solidFill>
                <a:latin typeface="Proxima Nova"/>
                <a:ea typeface="Proxima Nova"/>
                <a:cs typeface="Proxima Nova"/>
                <a:sym typeface="Proxima Nova"/>
              </a:defRPr>
            </a:lvl1pPr>
          </a:lstStyle>
          <a:p>
            <a:r>
              <a:t>Concourse</a:t>
            </a:r>
          </a:p>
        </p:txBody>
      </p:sp>
      <p:grpSp>
        <p:nvGrpSpPr>
          <p:cNvPr id="530" name="Shape 658"/>
          <p:cNvGrpSpPr/>
          <p:nvPr/>
        </p:nvGrpSpPr>
        <p:grpSpPr>
          <a:xfrm>
            <a:off x="1322696" y="2168431"/>
            <a:ext cx="194955" cy="193959"/>
            <a:chOff x="0" y="0"/>
            <a:chExt cx="194953" cy="193957"/>
          </a:xfrm>
        </p:grpSpPr>
        <p:sp>
          <p:nvSpPr>
            <p:cNvPr id="526" name="Shape 659"/>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7" name="Shape 660"/>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8" name="Shape 661"/>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9" name="Shape 662"/>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grpSp>
      <p:sp>
        <p:nvSpPr>
          <p:cNvPr id="531" name="Shape 663"/>
          <p:cNvSpPr txBox="1"/>
          <p:nvPr/>
        </p:nvSpPr>
        <p:spPr>
          <a:xfrm>
            <a:off x="1123754" y="2247214"/>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00253E"/>
                </a:solidFill>
                <a:latin typeface="Proxima Nova"/>
                <a:ea typeface="Proxima Nova"/>
                <a:cs typeface="Proxima Nova"/>
                <a:sym typeface="Proxima Nova"/>
              </a:defRPr>
            </a:lvl1pPr>
          </a:lstStyle>
          <a:p>
            <a:r>
              <a:t>Concourse</a:t>
            </a:r>
          </a:p>
        </p:txBody>
      </p:sp>
      <p:sp>
        <p:nvSpPr>
          <p:cNvPr id="532" name="Shape 664"/>
          <p:cNvSpPr/>
          <p:nvPr/>
        </p:nvSpPr>
        <p:spPr>
          <a:xfrm>
            <a:off x="5935774" y="864274"/>
            <a:ext cx="1346401" cy="2253302"/>
          </a:xfrm>
          <a:prstGeom prst="roundRect">
            <a:avLst>
              <a:gd name="adj" fmla="val 5499"/>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533" name="Shape 665"/>
          <p:cNvSpPr txBox="1"/>
          <p:nvPr/>
        </p:nvSpPr>
        <p:spPr>
          <a:xfrm>
            <a:off x="5915002" y="2094666"/>
            <a:ext cx="1114801"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900" b="1">
                <a:solidFill>
                  <a:srgbClr val="00253E"/>
                </a:solidFill>
                <a:latin typeface="Proxima Nova"/>
                <a:ea typeface="Proxima Nova"/>
                <a:cs typeface="Proxima Nova"/>
                <a:sym typeface="Proxima Nova"/>
              </a:defRPr>
            </a:pPr>
            <a:r>
              <a:t>Pivotal Services</a:t>
            </a:r>
            <a:br/>
            <a:r>
              <a:rPr sz="1100"/>
              <a:t>Marketplace</a:t>
            </a:r>
          </a:p>
        </p:txBody>
      </p:sp>
      <p:grpSp>
        <p:nvGrpSpPr>
          <p:cNvPr id="550" name="Shape 666"/>
          <p:cNvGrpSpPr/>
          <p:nvPr/>
        </p:nvGrpSpPr>
        <p:grpSpPr>
          <a:xfrm>
            <a:off x="6135148" y="1643931"/>
            <a:ext cx="692884" cy="345311"/>
            <a:chOff x="21" y="21"/>
            <a:chExt cx="692882" cy="345310"/>
          </a:xfrm>
        </p:grpSpPr>
        <p:sp>
          <p:nvSpPr>
            <p:cNvPr id="534" name="Shape 667"/>
            <p:cNvSpPr/>
            <p:nvPr/>
          </p:nvSpPr>
          <p:spPr>
            <a:xfrm>
              <a:off x="505980" y="17596"/>
              <a:ext cx="34116" cy="34116"/>
            </a:xfrm>
            <a:custGeom>
              <a:avLst/>
              <a:gdLst/>
              <a:ahLst/>
              <a:cxnLst>
                <a:cxn ang="0">
                  <a:pos x="wd2" y="hd2"/>
                </a:cxn>
                <a:cxn ang="5400000">
                  <a:pos x="wd2" y="hd2"/>
                </a:cxn>
                <a:cxn ang="10800000">
                  <a:pos x="wd2" y="hd2"/>
                </a:cxn>
                <a:cxn ang="16200000">
                  <a:pos x="wd2" y="hd2"/>
                </a:cxn>
              </a:cxnLst>
              <a:rect l="0" t="0" r="r" b="b"/>
              <a:pathLst>
                <a:path w="21600" h="21600" extrusionOk="0">
                  <a:moveTo>
                    <a:pt x="10732" y="0"/>
                  </a:moveTo>
                  <a:cubicBezTo>
                    <a:pt x="4841" y="0"/>
                    <a:pt x="0" y="4841"/>
                    <a:pt x="0" y="10732"/>
                  </a:cubicBezTo>
                  <a:cubicBezTo>
                    <a:pt x="0" y="16759"/>
                    <a:pt x="4841" y="21600"/>
                    <a:pt x="10732" y="21600"/>
                  </a:cubicBezTo>
                  <a:cubicBezTo>
                    <a:pt x="16759" y="21600"/>
                    <a:pt x="21600" y="16759"/>
                    <a:pt x="21600" y="10732"/>
                  </a:cubicBezTo>
                  <a:cubicBezTo>
                    <a:pt x="21600" y="4841"/>
                    <a:pt x="16759" y="0"/>
                    <a:pt x="10732"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35" name="Shape 668"/>
            <p:cNvSpPr/>
            <p:nvPr/>
          </p:nvSpPr>
          <p:spPr>
            <a:xfrm>
              <a:off x="364952" y="21"/>
              <a:ext cx="69287" cy="69266"/>
            </a:xfrm>
            <a:custGeom>
              <a:avLst/>
              <a:gdLst/>
              <a:ahLst/>
              <a:cxnLst>
                <a:cxn ang="0">
                  <a:pos x="wd2" y="hd2"/>
                </a:cxn>
                <a:cxn ang="5400000">
                  <a:pos x="wd2" y="hd2"/>
                </a:cxn>
                <a:cxn ang="10800000">
                  <a:pos x="wd2" y="hd2"/>
                </a:cxn>
                <a:cxn ang="16200000">
                  <a:pos x="wd2" y="hd2"/>
                </a:cxn>
              </a:cxnLst>
              <a:rect l="0" t="0" r="r" b="b"/>
              <a:pathLst>
                <a:path w="21600" h="21600" extrusionOk="0">
                  <a:moveTo>
                    <a:pt x="10830" y="0"/>
                  </a:moveTo>
                  <a:cubicBezTo>
                    <a:pt x="4834" y="0"/>
                    <a:pt x="0" y="4836"/>
                    <a:pt x="0" y="10766"/>
                  </a:cubicBezTo>
                  <a:cubicBezTo>
                    <a:pt x="0" y="16764"/>
                    <a:pt x="4834" y="21600"/>
                    <a:pt x="10830" y="21600"/>
                  </a:cubicBezTo>
                  <a:cubicBezTo>
                    <a:pt x="16766" y="21600"/>
                    <a:pt x="21600" y="16764"/>
                    <a:pt x="21600" y="10766"/>
                  </a:cubicBezTo>
                  <a:cubicBezTo>
                    <a:pt x="21600" y="4836"/>
                    <a:pt x="16766" y="0"/>
                    <a:pt x="10830"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6" name="Shape 669"/>
            <p:cNvSpPr/>
            <p:nvPr/>
          </p:nvSpPr>
          <p:spPr>
            <a:xfrm>
              <a:off x="242555" y="839"/>
              <a:ext cx="67413" cy="676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4822"/>
                    <a:pt x="0" y="10766"/>
                  </a:cubicBezTo>
                  <a:cubicBezTo>
                    <a:pt x="0" y="16778"/>
                    <a:pt x="4838" y="21600"/>
                    <a:pt x="10800" y="21600"/>
                  </a:cubicBezTo>
                  <a:cubicBezTo>
                    <a:pt x="16762" y="21600"/>
                    <a:pt x="21600" y="16778"/>
                    <a:pt x="21600" y="10766"/>
                  </a:cubicBezTo>
                  <a:cubicBezTo>
                    <a:pt x="21600" y="4822"/>
                    <a:pt x="16762" y="0"/>
                    <a:pt x="10800"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7" name="Shape 670"/>
            <p:cNvSpPr/>
            <p:nvPr/>
          </p:nvSpPr>
          <p:spPr>
            <a:xfrm>
              <a:off x="135858" y="17596"/>
              <a:ext cx="34116" cy="34116"/>
            </a:xfrm>
            <a:custGeom>
              <a:avLst/>
              <a:gdLst/>
              <a:ahLst/>
              <a:cxnLst>
                <a:cxn ang="0">
                  <a:pos x="wd2" y="hd2"/>
                </a:cxn>
                <a:cxn ang="5400000">
                  <a:pos x="wd2" y="hd2"/>
                </a:cxn>
                <a:cxn ang="10800000">
                  <a:pos x="wd2" y="hd2"/>
                </a:cxn>
                <a:cxn ang="16200000">
                  <a:pos x="wd2" y="hd2"/>
                </a:cxn>
              </a:cxnLst>
              <a:rect l="0" t="0" r="r" b="b"/>
              <a:pathLst>
                <a:path w="21600" h="21600" extrusionOk="0">
                  <a:moveTo>
                    <a:pt x="10868" y="0"/>
                  </a:moveTo>
                  <a:cubicBezTo>
                    <a:pt x="4841" y="0"/>
                    <a:pt x="0" y="4841"/>
                    <a:pt x="0" y="10732"/>
                  </a:cubicBezTo>
                  <a:cubicBezTo>
                    <a:pt x="0" y="16759"/>
                    <a:pt x="4841" y="21600"/>
                    <a:pt x="10868" y="21600"/>
                  </a:cubicBezTo>
                  <a:cubicBezTo>
                    <a:pt x="16759" y="21600"/>
                    <a:pt x="21600" y="16759"/>
                    <a:pt x="21600" y="10732"/>
                  </a:cubicBezTo>
                  <a:cubicBezTo>
                    <a:pt x="21600" y="4841"/>
                    <a:pt x="16759" y="0"/>
                    <a:pt x="10868"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8" name="Shape 671"/>
            <p:cNvSpPr/>
            <p:nvPr/>
          </p:nvSpPr>
          <p:spPr>
            <a:xfrm>
              <a:off x="623424" y="135040"/>
              <a:ext cx="45897" cy="45897"/>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4865" y="0"/>
                    <a:pt x="0" y="4865"/>
                    <a:pt x="0" y="10805"/>
                  </a:cubicBezTo>
                  <a:cubicBezTo>
                    <a:pt x="0" y="16735"/>
                    <a:pt x="4865" y="21600"/>
                    <a:pt x="10805" y="21600"/>
                  </a:cubicBezTo>
                  <a:cubicBezTo>
                    <a:pt x="16735" y="21600"/>
                    <a:pt x="21600" y="16735"/>
                    <a:pt x="21600" y="10805"/>
                  </a:cubicBezTo>
                  <a:cubicBezTo>
                    <a:pt x="21600" y="4865"/>
                    <a:pt x="16735" y="0"/>
                    <a:pt x="10805"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39" name="Shape 672"/>
            <p:cNvSpPr/>
            <p:nvPr/>
          </p:nvSpPr>
          <p:spPr>
            <a:xfrm>
              <a:off x="467320" y="102173"/>
              <a:ext cx="111436" cy="111652"/>
            </a:xfrm>
            <a:custGeom>
              <a:avLst/>
              <a:gdLst/>
              <a:ahLst/>
              <a:cxnLst>
                <a:cxn ang="0">
                  <a:pos x="wd2" y="hd2"/>
                </a:cxn>
                <a:cxn ang="5400000">
                  <a:pos x="wd2" y="hd2"/>
                </a:cxn>
                <a:cxn ang="10800000">
                  <a:pos x="wd2" y="hd2"/>
                </a:cxn>
                <a:cxn ang="16200000">
                  <a:pos x="wd2" y="hd2"/>
                </a:cxn>
              </a:cxnLst>
              <a:rect l="0" t="0" r="r" b="b"/>
              <a:pathLst>
                <a:path w="21600" h="21600" extrusionOk="0">
                  <a:moveTo>
                    <a:pt x="10779" y="0"/>
                  </a:moveTo>
                  <a:cubicBezTo>
                    <a:pt x="4809" y="0"/>
                    <a:pt x="0" y="4837"/>
                    <a:pt x="0" y="10800"/>
                  </a:cubicBezTo>
                  <a:cubicBezTo>
                    <a:pt x="0" y="16758"/>
                    <a:pt x="4809" y="21600"/>
                    <a:pt x="10779" y="21600"/>
                  </a:cubicBezTo>
                  <a:cubicBezTo>
                    <a:pt x="16753" y="21600"/>
                    <a:pt x="21600" y="16758"/>
                    <a:pt x="21600" y="10800"/>
                  </a:cubicBezTo>
                  <a:cubicBezTo>
                    <a:pt x="21600" y="4837"/>
                    <a:pt x="16753" y="0"/>
                    <a:pt x="10779"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40" name="Shape 673"/>
            <p:cNvSpPr/>
            <p:nvPr/>
          </p:nvSpPr>
          <p:spPr>
            <a:xfrm>
              <a:off x="357522" y="115807"/>
              <a:ext cx="84363" cy="84363"/>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14" y="0"/>
                    <a:pt x="0" y="4820"/>
                    <a:pt x="0" y="10803"/>
                  </a:cubicBezTo>
                  <a:cubicBezTo>
                    <a:pt x="0" y="16786"/>
                    <a:pt x="4814" y="21600"/>
                    <a:pt x="10797" y="21600"/>
                  </a:cubicBezTo>
                  <a:cubicBezTo>
                    <a:pt x="16731" y="21600"/>
                    <a:pt x="21600" y="16786"/>
                    <a:pt x="21600" y="10803"/>
                  </a:cubicBezTo>
                  <a:cubicBezTo>
                    <a:pt x="21600" y="4820"/>
                    <a:pt x="16731" y="0"/>
                    <a:pt x="1079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1" name="Shape 674"/>
            <p:cNvSpPr/>
            <p:nvPr/>
          </p:nvSpPr>
          <p:spPr>
            <a:xfrm>
              <a:off x="212984" y="94721"/>
              <a:ext cx="126555" cy="126534"/>
            </a:xfrm>
            <a:prstGeom prst="ellipse">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2" name="Shape 675"/>
            <p:cNvSpPr/>
            <p:nvPr/>
          </p:nvSpPr>
          <p:spPr>
            <a:xfrm>
              <a:off x="111671" y="116647"/>
              <a:ext cx="82490" cy="82704"/>
            </a:xfrm>
            <a:custGeom>
              <a:avLst/>
              <a:gdLst/>
              <a:ahLst/>
              <a:cxnLst>
                <a:cxn ang="0">
                  <a:pos x="wd2" y="hd2"/>
                </a:cxn>
                <a:cxn ang="5400000">
                  <a:pos x="wd2" y="hd2"/>
                </a:cxn>
                <a:cxn ang="10800000">
                  <a:pos x="wd2" y="hd2"/>
                </a:cxn>
                <a:cxn ang="16200000">
                  <a:pos x="wd2" y="hd2"/>
                </a:cxn>
              </a:cxnLst>
              <a:rect l="0" t="0" r="r" b="b"/>
              <a:pathLst>
                <a:path w="21600" h="21600" extrusionOk="0">
                  <a:moveTo>
                    <a:pt x="10828" y="0"/>
                  </a:moveTo>
                  <a:cubicBezTo>
                    <a:pt x="4873" y="0"/>
                    <a:pt x="0" y="4860"/>
                    <a:pt x="0" y="10800"/>
                  </a:cubicBezTo>
                  <a:cubicBezTo>
                    <a:pt x="0" y="16740"/>
                    <a:pt x="4873" y="21600"/>
                    <a:pt x="10828" y="21600"/>
                  </a:cubicBezTo>
                  <a:cubicBezTo>
                    <a:pt x="16784" y="21600"/>
                    <a:pt x="21600" y="16740"/>
                    <a:pt x="21600" y="10800"/>
                  </a:cubicBezTo>
                  <a:cubicBezTo>
                    <a:pt x="21600" y="4860"/>
                    <a:pt x="16784" y="0"/>
                    <a:pt x="10828"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43" name="Shape 676"/>
            <p:cNvSpPr/>
            <p:nvPr/>
          </p:nvSpPr>
          <p:spPr>
            <a:xfrm>
              <a:off x="12620" y="140833"/>
              <a:ext cx="34117" cy="34332"/>
            </a:xfrm>
            <a:custGeom>
              <a:avLst/>
              <a:gdLst/>
              <a:ahLst/>
              <a:cxnLst>
                <a:cxn ang="0">
                  <a:pos x="wd2" y="hd2"/>
                </a:cxn>
                <a:cxn ang="5400000">
                  <a:pos x="wd2" y="hd2"/>
                </a:cxn>
                <a:cxn ang="10800000">
                  <a:pos x="wd2" y="hd2"/>
                </a:cxn>
                <a:cxn ang="16200000">
                  <a:pos x="wd2" y="hd2"/>
                </a:cxn>
              </a:cxnLst>
              <a:rect l="0" t="0" r="r" b="b"/>
              <a:pathLst>
                <a:path w="21600" h="21600" extrusionOk="0">
                  <a:moveTo>
                    <a:pt x="10732" y="0"/>
                  </a:moveTo>
                  <a:cubicBezTo>
                    <a:pt x="4841" y="0"/>
                    <a:pt x="0" y="4811"/>
                    <a:pt x="0" y="10800"/>
                  </a:cubicBezTo>
                  <a:cubicBezTo>
                    <a:pt x="0" y="16776"/>
                    <a:pt x="4841" y="21600"/>
                    <a:pt x="10732" y="21600"/>
                  </a:cubicBezTo>
                  <a:cubicBezTo>
                    <a:pt x="16759" y="21600"/>
                    <a:pt x="21600" y="16776"/>
                    <a:pt x="21600" y="10800"/>
                  </a:cubicBezTo>
                  <a:cubicBezTo>
                    <a:pt x="21600" y="4811"/>
                    <a:pt x="16759" y="0"/>
                    <a:pt x="10732"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4" name="Shape 677"/>
            <p:cNvSpPr/>
            <p:nvPr/>
          </p:nvSpPr>
          <p:spPr>
            <a:xfrm>
              <a:off x="599862" y="234693"/>
              <a:ext cx="93043" cy="932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00" y="0"/>
                    <a:pt x="0" y="4839"/>
                    <a:pt x="0" y="10780"/>
                  </a:cubicBezTo>
                  <a:cubicBezTo>
                    <a:pt x="0" y="16766"/>
                    <a:pt x="4800" y="21600"/>
                    <a:pt x="10800" y="21600"/>
                  </a:cubicBezTo>
                  <a:cubicBezTo>
                    <a:pt x="16750" y="21600"/>
                    <a:pt x="21600" y="16766"/>
                    <a:pt x="21600" y="10780"/>
                  </a:cubicBezTo>
                  <a:cubicBezTo>
                    <a:pt x="21600" y="4839"/>
                    <a:pt x="16750" y="0"/>
                    <a:pt x="10800"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45" name="Shape 678"/>
            <p:cNvSpPr/>
            <p:nvPr/>
          </p:nvSpPr>
          <p:spPr>
            <a:xfrm>
              <a:off x="486337" y="244622"/>
              <a:ext cx="73401" cy="73401"/>
            </a:xfrm>
            <a:custGeom>
              <a:avLst/>
              <a:gdLst/>
              <a:ahLst/>
              <a:cxnLst>
                <a:cxn ang="0">
                  <a:pos x="wd2" y="hd2"/>
                </a:cxn>
                <a:cxn ang="5400000">
                  <a:pos x="wd2" y="hd2"/>
                </a:cxn>
                <a:cxn ang="10800000">
                  <a:pos x="wd2" y="hd2"/>
                </a:cxn>
                <a:cxn ang="16200000">
                  <a:pos x="wd2" y="hd2"/>
                </a:cxn>
              </a:cxnLst>
              <a:rect l="0" t="0" r="r" b="b"/>
              <a:pathLst>
                <a:path w="21600" h="21600" extrusionOk="0">
                  <a:moveTo>
                    <a:pt x="10768" y="0"/>
                  </a:moveTo>
                  <a:cubicBezTo>
                    <a:pt x="4804" y="0"/>
                    <a:pt x="0" y="4811"/>
                    <a:pt x="0" y="10775"/>
                  </a:cubicBezTo>
                  <a:cubicBezTo>
                    <a:pt x="0" y="16732"/>
                    <a:pt x="4804" y="21600"/>
                    <a:pt x="10768" y="21600"/>
                  </a:cubicBezTo>
                  <a:cubicBezTo>
                    <a:pt x="16732" y="21600"/>
                    <a:pt x="21600" y="16732"/>
                    <a:pt x="21600" y="10775"/>
                  </a:cubicBezTo>
                  <a:cubicBezTo>
                    <a:pt x="21600" y="4811"/>
                    <a:pt x="16732" y="0"/>
                    <a:pt x="1076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6" name="Shape 679"/>
            <p:cNvSpPr/>
            <p:nvPr/>
          </p:nvSpPr>
          <p:spPr>
            <a:xfrm>
              <a:off x="335597" y="217334"/>
              <a:ext cx="127998" cy="127998"/>
            </a:xfrm>
            <a:custGeom>
              <a:avLst/>
              <a:gdLst/>
              <a:ahLst/>
              <a:cxnLst>
                <a:cxn ang="0">
                  <a:pos x="wd2" y="hd2"/>
                </a:cxn>
                <a:cxn ang="5400000">
                  <a:pos x="wd2" y="hd2"/>
                </a:cxn>
                <a:cxn ang="10800000">
                  <a:pos x="wd2" y="hd2"/>
                </a:cxn>
                <a:cxn ang="16200000">
                  <a:pos x="wd2" y="hd2"/>
                </a:cxn>
              </a:cxnLst>
              <a:rect l="0" t="0" r="r" b="b"/>
              <a:pathLst>
                <a:path w="21600" h="21600" extrusionOk="0">
                  <a:moveTo>
                    <a:pt x="10816" y="0"/>
                  </a:moveTo>
                  <a:cubicBezTo>
                    <a:pt x="4852" y="0"/>
                    <a:pt x="0" y="4816"/>
                    <a:pt x="0" y="10784"/>
                  </a:cubicBezTo>
                  <a:cubicBezTo>
                    <a:pt x="0" y="16748"/>
                    <a:pt x="4852" y="21600"/>
                    <a:pt x="10816" y="21600"/>
                  </a:cubicBezTo>
                  <a:cubicBezTo>
                    <a:pt x="16784" y="21600"/>
                    <a:pt x="21600" y="16748"/>
                    <a:pt x="21600" y="10784"/>
                  </a:cubicBezTo>
                  <a:cubicBezTo>
                    <a:pt x="21600" y="4816"/>
                    <a:pt x="16784" y="0"/>
                    <a:pt x="108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7" name="Shape 680"/>
            <p:cNvSpPr/>
            <p:nvPr/>
          </p:nvSpPr>
          <p:spPr>
            <a:xfrm>
              <a:off x="244213" y="249188"/>
              <a:ext cx="64290" cy="64291"/>
            </a:xfrm>
            <a:custGeom>
              <a:avLst/>
              <a:gdLst/>
              <a:ahLst/>
              <a:cxnLst>
                <a:cxn ang="0">
                  <a:pos x="wd2" y="hd2"/>
                </a:cxn>
                <a:cxn ang="5400000">
                  <a:pos x="wd2" y="hd2"/>
                </a:cxn>
                <a:cxn ang="10800000">
                  <a:pos x="wd2" y="hd2"/>
                </a:cxn>
                <a:cxn ang="16200000">
                  <a:pos x="wd2" y="hd2"/>
                </a:cxn>
              </a:cxnLst>
              <a:rect l="0" t="0" r="r" b="b"/>
              <a:pathLst>
                <a:path w="21600" h="21600" extrusionOk="0">
                  <a:moveTo>
                    <a:pt x="10767" y="0"/>
                  </a:moveTo>
                  <a:cubicBezTo>
                    <a:pt x="4790" y="0"/>
                    <a:pt x="0" y="4790"/>
                    <a:pt x="0" y="10767"/>
                  </a:cubicBezTo>
                  <a:cubicBezTo>
                    <a:pt x="0" y="16737"/>
                    <a:pt x="4790" y="21600"/>
                    <a:pt x="10767" y="21600"/>
                  </a:cubicBezTo>
                  <a:cubicBezTo>
                    <a:pt x="16737" y="21600"/>
                    <a:pt x="21600" y="16737"/>
                    <a:pt x="21600" y="10767"/>
                  </a:cubicBezTo>
                  <a:cubicBezTo>
                    <a:pt x="21600" y="4790"/>
                    <a:pt x="16737" y="0"/>
                    <a:pt x="10767"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8" name="Shape 681"/>
            <p:cNvSpPr/>
            <p:nvPr/>
          </p:nvSpPr>
          <p:spPr>
            <a:xfrm>
              <a:off x="95755" y="224162"/>
              <a:ext cx="114344" cy="114343"/>
            </a:xfrm>
            <a:custGeom>
              <a:avLst/>
              <a:gdLst/>
              <a:ahLst/>
              <a:cxnLst>
                <a:cxn ang="0">
                  <a:pos x="wd2" y="hd2"/>
                </a:cxn>
                <a:cxn ang="5400000">
                  <a:pos x="wd2" y="hd2"/>
                </a:cxn>
                <a:cxn ang="10800000">
                  <a:pos x="wd2" y="hd2"/>
                </a:cxn>
                <a:cxn ang="16200000">
                  <a:pos x="wd2" y="hd2"/>
                </a:cxn>
              </a:cxnLst>
              <a:rect l="0" t="0" r="r" b="b"/>
              <a:pathLst>
                <a:path w="21600" h="21600" extrusionOk="0">
                  <a:moveTo>
                    <a:pt x="10818" y="0"/>
                  </a:moveTo>
                  <a:cubicBezTo>
                    <a:pt x="4842" y="0"/>
                    <a:pt x="0" y="4842"/>
                    <a:pt x="0" y="10782"/>
                  </a:cubicBezTo>
                  <a:cubicBezTo>
                    <a:pt x="0" y="16754"/>
                    <a:pt x="4842" y="21600"/>
                    <a:pt x="10818" y="21600"/>
                  </a:cubicBezTo>
                  <a:cubicBezTo>
                    <a:pt x="16795" y="21600"/>
                    <a:pt x="21600" y="16754"/>
                    <a:pt x="21600" y="10782"/>
                  </a:cubicBezTo>
                  <a:cubicBezTo>
                    <a:pt x="21600" y="4842"/>
                    <a:pt x="16795" y="0"/>
                    <a:pt x="10818"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9" name="Shape 682"/>
            <p:cNvSpPr/>
            <p:nvPr/>
          </p:nvSpPr>
          <p:spPr>
            <a:xfrm>
              <a:off x="21" y="251665"/>
              <a:ext cx="59337" cy="59337"/>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cubicBezTo>
                    <a:pt x="4814" y="0"/>
                    <a:pt x="0" y="4814"/>
                    <a:pt x="0" y="10765"/>
                  </a:cubicBezTo>
                  <a:cubicBezTo>
                    <a:pt x="0" y="16786"/>
                    <a:pt x="4814" y="21600"/>
                    <a:pt x="10757" y="21600"/>
                  </a:cubicBezTo>
                  <a:cubicBezTo>
                    <a:pt x="16708" y="21600"/>
                    <a:pt x="21600" y="16786"/>
                    <a:pt x="21600" y="10765"/>
                  </a:cubicBezTo>
                  <a:cubicBezTo>
                    <a:pt x="21600" y="4814"/>
                    <a:pt x="16708" y="0"/>
                    <a:pt x="10757"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grpSp>
      <p:sp>
        <p:nvSpPr>
          <p:cNvPr id="551" name="Shape 683"/>
          <p:cNvSpPr txBox="1"/>
          <p:nvPr/>
        </p:nvSpPr>
        <p:spPr>
          <a:xfrm>
            <a:off x="6007722" y="2436333"/>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700">
                <a:solidFill>
                  <a:srgbClr val="999999"/>
                </a:solidFill>
                <a:latin typeface="Proxima Nova"/>
                <a:ea typeface="Proxima Nova"/>
                <a:cs typeface="Proxima Nova"/>
                <a:sym typeface="Proxima Nova"/>
              </a:defRPr>
            </a:pPr>
            <a:r>
              <a:t>Pivotal and </a:t>
            </a:r>
          </a:p>
          <a:p>
            <a:pPr algn="ctr">
              <a:defRPr sz="700">
                <a:solidFill>
                  <a:srgbClr val="999999"/>
                </a:solidFill>
                <a:latin typeface="Proxima Nova"/>
                <a:ea typeface="Proxima Nova"/>
                <a:cs typeface="Proxima Nova"/>
                <a:sym typeface="Proxima Nova"/>
              </a:defRPr>
            </a:pPr>
            <a:r>
              <a:t>Partner Products</a:t>
            </a:r>
          </a:p>
        </p:txBody>
      </p:sp>
      <p:sp>
        <p:nvSpPr>
          <p:cNvPr id="552" name="Shape 684"/>
          <p:cNvSpPr txBox="1"/>
          <p:nvPr/>
        </p:nvSpPr>
        <p:spPr>
          <a:xfrm>
            <a:off x="675930" y="969745"/>
            <a:ext cx="11082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sz="700">
                <a:solidFill>
                  <a:srgbClr val="999999"/>
                </a:solidFill>
                <a:latin typeface="Proxima Nova"/>
                <a:ea typeface="Proxima Nova"/>
                <a:cs typeface="Proxima Nova"/>
                <a:sym typeface="Proxima Nova"/>
              </a:defRPr>
            </a:pPr>
            <a:r>
              <a:t>Continuous</a:t>
            </a:r>
          </a:p>
          <a:p>
            <a:pPr algn="ctr">
              <a:lnSpc>
                <a:spcPct val="115000"/>
              </a:lnSpc>
              <a:defRPr sz="700">
                <a:solidFill>
                  <a:srgbClr val="999999"/>
                </a:solidFill>
                <a:latin typeface="Proxima Nova"/>
                <a:ea typeface="Proxima Nova"/>
                <a:cs typeface="Proxima Nova"/>
                <a:sym typeface="Proxima Nova"/>
              </a:defRPr>
            </a:pPr>
            <a:r>
              <a:t>delivery</a:t>
            </a:r>
          </a:p>
        </p:txBody>
      </p:sp>
      <p:sp>
        <p:nvSpPr>
          <p:cNvPr id="553" name="Shape 685"/>
          <p:cNvSpPr/>
          <p:nvPr/>
        </p:nvSpPr>
        <p:spPr>
          <a:xfrm>
            <a:off x="7226927" y="1786722"/>
            <a:ext cx="468301" cy="76501"/>
          </a:xfrm>
          <a:prstGeom prst="rightArrow">
            <a:avLst>
              <a:gd name="adj1" fmla="val 36040"/>
              <a:gd name="adj2" fmla="val 54513"/>
            </a:avLst>
          </a:prstGeom>
          <a:solidFill>
            <a:srgbClr val="0066AB"/>
          </a:solidFill>
          <a:ln w="12700">
            <a:miter lim="400000"/>
          </a:ln>
        </p:spPr>
        <p:txBody>
          <a:bodyPr lIns="45719" rIns="45719" anchor="ctr"/>
          <a:lstStyle/>
          <a:p>
            <a:endParaRPr/>
          </a:p>
        </p:txBody>
      </p:sp>
      <p:sp>
        <p:nvSpPr>
          <p:cNvPr id="554" name="Shape 686"/>
          <p:cNvSpPr/>
          <p:nvPr/>
        </p:nvSpPr>
        <p:spPr>
          <a:xfrm>
            <a:off x="7226927" y="2232423"/>
            <a:ext cx="468301" cy="76501"/>
          </a:xfrm>
          <a:prstGeom prst="rightArrow">
            <a:avLst>
              <a:gd name="adj1" fmla="val 36040"/>
              <a:gd name="adj2" fmla="val 54513"/>
            </a:avLst>
          </a:prstGeom>
          <a:solidFill>
            <a:srgbClr val="0066AB"/>
          </a:solidFill>
          <a:ln w="12700">
            <a:miter lim="400000"/>
          </a:ln>
        </p:spPr>
        <p:txBody>
          <a:bodyPr lIns="45719" rIns="45719" anchor="ctr"/>
          <a:lstStyle/>
          <a:p>
            <a:endParaRPr/>
          </a:p>
        </p:txBody>
      </p:sp>
      <p:sp>
        <p:nvSpPr>
          <p:cNvPr id="555" name="Shape 687"/>
          <p:cNvSpPr txBox="1"/>
          <p:nvPr/>
        </p:nvSpPr>
        <p:spPr>
          <a:xfrm>
            <a:off x="7639853" y="1631947"/>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r>
              <a:t>Public Cloud Services</a:t>
            </a:r>
          </a:p>
        </p:txBody>
      </p:sp>
      <p:sp>
        <p:nvSpPr>
          <p:cNvPr id="556" name="Shape 688"/>
          <p:cNvSpPr txBox="1"/>
          <p:nvPr/>
        </p:nvSpPr>
        <p:spPr>
          <a:xfrm>
            <a:off x="7639850" y="2076034"/>
            <a:ext cx="768301"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r>
              <a:t>Customer Managed Services</a:t>
            </a:r>
          </a:p>
        </p:txBody>
      </p:sp>
      <p:grpSp>
        <p:nvGrpSpPr>
          <p:cNvPr id="559" name="Shape 689"/>
          <p:cNvGrpSpPr/>
          <p:nvPr/>
        </p:nvGrpSpPr>
        <p:grpSpPr>
          <a:xfrm>
            <a:off x="6993500" y="929463"/>
            <a:ext cx="227701" cy="2134533"/>
            <a:chOff x="0" y="0"/>
            <a:chExt cx="227700" cy="2134531"/>
          </a:xfrm>
        </p:grpSpPr>
        <p:sp>
          <p:nvSpPr>
            <p:cNvPr id="557" name="Rounded Rectangle"/>
            <p:cNvSpPr/>
            <p:nvPr/>
          </p:nvSpPr>
          <p:spPr>
            <a:xfrm rot="16200483">
              <a:off x="-953401" y="953565"/>
              <a:ext cx="2134501"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800" b="1">
                  <a:solidFill>
                    <a:srgbClr val="0066AB"/>
                  </a:solidFill>
                  <a:latin typeface="Proxima Nova"/>
                  <a:ea typeface="Proxima Nova"/>
                  <a:cs typeface="Proxima Nova"/>
                  <a:sym typeface="Proxima Nova"/>
                </a:defRPr>
              </a:pPr>
              <a:endParaRPr/>
            </a:p>
          </p:txBody>
        </p:sp>
        <p:sp>
          <p:nvSpPr>
            <p:cNvPr id="558" name="Open Service Broker API"/>
            <p:cNvSpPr txBox="1"/>
            <p:nvPr/>
          </p:nvSpPr>
          <p:spPr>
            <a:xfrm rot="16200483">
              <a:off x="-920099" y="958065"/>
              <a:ext cx="2067897" cy="21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800" b="1">
                  <a:solidFill>
                    <a:srgbClr val="0066AB"/>
                  </a:solidFill>
                  <a:latin typeface="Proxima Nova"/>
                  <a:ea typeface="Proxima Nova"/>
                  <a:cs typeface="Proxima Nova"/>
                  <a:sym typeface="Proxima Nova"/>
                </a:defRPr>
              </a:lvl1pPr>
            </a:lstStyle>
            <a:p>
              <a:r>
                <a:t>Open Service Broker API</a:t>
              </a:r>
            </a:p>
          </p:txBody>
        </p:sp>
      </p:grpSp>
      <p:sp>
        <p:nvSpPr>
          <p:cNvPr id="560" name="Shape 690"/>
          <p:cNvSpPr txBox="1"/>
          <p:nvPr/>
        </p:nvSpPr>
        <p:spPr>
          <a:xfrm>
            <a:off x="7299749" y="3406800"/>
            <a:ext cx="519001" cy="373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Repair</a:t>
            </a:r>
            <a:r>
              <a:rPr sz="600"/>
              <a:t> </a:t>
            </a:r>
          </a:p>
          <a:p>
            <a:pPr>
              <a:defRPr sz="600" b="1">
                <a:latin typeface="Proxima Nova"/>
                <a:ea typeface="Proxima Nova"/>
                <a:cs typeface="Proxima Nova"/>
                <a:sym typeface="Proxima Nova"/>
              </a:defRPr>
            </a:pPr>
            <a:r>
              <a:t>— CVEs</a:t>
            </a:r>
          </a:p>
        </p:txBody>
      </p:sp>
      <p:sp>
        <p:nvSpPr>
          <p:cNvPr id="561" name="Shape 691"/>
          <p:cNvSpPr txBox="1"/>
          <p:nvPr/>
        </p:nvSpPr>
        <p:spPr>
          <a:xfrm>
            <a:off x="7818749" y="3406800"/>
            <a:ext cx="5190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Repave</a:t>
            </a:r>
            <a:r>
              <a:rPr sz="600"/>
              <a:t> </a:t>
            </a:r>
          </a:p>
        </p:txBody>
      </p:sp>
      <p:sp>
        <p:nvSpPr>
          <p:cNvPr id="562" name="Shape 692"/>
          <p:cNvSpPr txBox="1"/>
          <p:nvPr/>
        </p:nvSpPr>
        <p:spPr>
          <a:xfrm>
            <a:off x="8337749" y="3406800"/>
            <a:ext cx="692884"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Rotate</a:t>
            </a:r>
            <a:r>
              <a:rPr sz="600"/>
              <a:t> </a:t>
            </a:r>
          </a:p>
          <a:p>
            <a:pPr>
              <a:defRPr sz="600" b="1">
                <a:latin typeface="Proxima Nova"/>
                <a:ea typeface="Proxima Nova"/>
                <a:cs typeface="Proxima Nova"/>
                <a:sym typeface="Proxima Nova"/>
              </a:defRPr>
            </a:pPr>
            <a:r>
              <a:t>— </a:t>
            </a:r>
            <a:r>
              <a:rPr sz="700"/>
              <a:t>Credhub</a:t>
            </a:r>
          </a:p>
        </p:txBody>
      </p:sp>
      <p:sp>
        <p:nvSpPr>
          <p:cNvPr id="563" name="Shape 693"/>
          <p:cNvSpPr/>
          <p:nvPr/>
        </p:nvSpPr>
        <p:spPr>
          <a:xfrm>
            <a:off x="2933731" y="415207"/>
            <a:ext cx="1" cy="393601"/>
          </a:xfrm>
          <a:prstGeom prst="line">
            <a:avLst/>
          </a:prstGeom>
          <a:ln>
            <a:solidFill>
              <a:srgbClr val="999999"/>
            </a:solidFill>
            <a:prstDash val="dot"/>
            <a:tailEnd type="triangle"/>
          </a:ln>
        </p:spPr>
        <p:txBody>
          <a:bodyPr lIns="45719" rIns="45719"/>
          <a:lstStyle/>
          <a:p>
            <a:pPr>
              <a:defRPr>
                <a:solidFill>
                  <a:srgbClr val="00253E"/>
                </a:solidFill>
              </a:defRPr>
            </a:pPr>
            <a:endParaRPr/>
          </a:p>
        </p:txBody>
      </p:sp>
      <p:sp>
        <p:nvSpPr>
          <p:cNvPr id="564" name="Shape 694"/>
          <p:cNvSpPr/>
          <p:nvPr/>
        </p:nvSpPr>
        <p:spPr>
          <a:xfrm>
            <a:off x="4926281" y="442945"/>
            <a:ext cx="1" cy="393601"/>
          </a:xfrm>
          <a:prstGeom prst="line">
            <a:avLst/>
          </a:prstGeom>
          <a:ln>
            <a:solidFill>
              <a:srgbClr val="999999"/>
            </a:solidFill>
            <a:prstDash val="dot"/>
            <a:tailEnd type="triangle"/>
          </a:ln>
        </p:spPr>
        <p:txBody>
          <a:bodyPr lIns="45719" rIns="45719"/>
          <a:lstStyle/>
          <a:p>
            <a:pPr>
              <a:defRPr>
                <a:solidFill>
                  <a:srgbClr val="00253E"/>
                </a:solidFill>
              </a:defRPr>
            </a:pPr>
            <a:endParaRP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183"/>
          <p:cNvSpPr txBox="1">
            <a:spLocks noGrp="1"/>
          </p:cNvSpPr>
          <p:nvPr>
            <p:ph type="sldNum" sz="quarter" idx="2"/>
          </p:nvPr>
        </p:nvSpPr>
        <p:spPr>
          <a:xfrm>
            <a:off x="48247" y="4861462"/>
            <a:ext cx="231237" cy="231101"/>
          </a:xfrm>
          <a:prstGeom prst="rect">
            <a:avLst/>
          </a:prstGeom>
          <a:extLst>
            <a:ext uri="{C572A759-6A51-4108-AA02-DFA0A04FC94B}">
              <ma14:wrappingTextBoxFlag xmlns:ma14="http://schemas.microsoft.com/office/mac/drawingml/2011/main" val="1"/>
            </a:ext>
          </a:extLst>
        </p:spPr>
        <p:txBody>
          <a:bodyPr/>
          <a:lstStyle>
            <a:lvl1pPr>
              <a:defRPr>
                <a:latin typeface="Proxima Nova Rg"/>
                <a:ea typeface="Proxima Nova Rg"/>
                <a:cs typeface="Proxima Nova Rg"/>
                <a:sym typeface="Proxima Nova Rg"/>
              </a:defRPr>
            </a:lvl1pPr>
          </a:lstStyle>
          <a:p>
            <a:fld id="{86CB4B4D-7CA3-9044-876B-883B54F8677D}" type="slidenum">
              <a:t>16</a:t>
            </a:fld>
            <a:endParaRPr/>
          </a:p>
        </p:txBody>
      </p:sp>
      <p:pic>
        <p:nvPicPr>
          <p:cNvPr id="569" name="Shape 184" descr="Shape 184"/>
          <p:cNvPicPr>
            <a:picLocks noChangeAspect="1"/>
          </p:cNvPicPr>
          <p:nvPr/>
        </p:nvPicPr>
        <p:blipFill>
          <a:blip r:embed="rId3">
            <a:extLst/>
          </a:blip>
          <a:stretch>
            <a:fillRect/>
          </a:stretch>
        </p:blipFill>
        <p:spPr>
          <a:xfrm>
            <a:off x="1693927" y="4372842"/>
            <a:ext cx="1122900" cy="561848"/>
          </a:xfrm>
          <a:prstGeom prst="rect">
            <a:avLst/>
          </a:prstGeom>
          <a:ln w="12700">
            <a:miter lim="400000"/>
          </a:ln>
        </p:spPr>
      </p:pic>
      <p:pic>
        <p:nvPicPr>
          <p:cNvPr id="570" name="Shape 185" descr="Shape 185"/>
          <p:cNvPicPr>
            <a:picLocks noChangeAspect="1"/>
          </p:cNvPicPr>
          <p:nvPr/>
        </p:nvPicPr>
        <p:blipFill>
          <a:blip r:embed="rId3">
            <a:extLst/>
          </a:blip>
          <a:stretch>
            <a:fillRect/>
          </a:stretch>
        </p:blipFill>
        <p:spPr>
          <a:xfrm>
            <a:off x="2840613" y="4368920"/>
            <a:ext cx="1122901" cy="561849"/>
          </a:xfrm>
          <a:prstGeom prst="rect">
            <a:avLst/>
          </a:prstGeom>
          <a:ln w="12700">
            <a:miter lim="400000"/>
          </a:ln>
        </p:spPr>
      </p:pic>
      <p:pic>
        <p:nvPicPr>
          <p:cNvPr id="571" name="Shape 186" descr="Shape 186"/>
          <p:cNvPicPr>
            <a:picLocks noChangeAspect="1"/>
          </p:cNvPicPr>
          <p:nvPr/>
        </p:nvPicPr>
        <p:blipFill>
          <a:blip r:embed="rId3">
            <a:extLst/>
          </a:blip>
          <a:stretch>
            <a:fillRect/>
          </a:stretch>
        </p:blipFill>
        <p:spPr>
          <a:xfrm>
            <a:off x="3987298" y="4368920"/>
            <a:ext cx="1122901" cy="561849"/>
          </a:xfrm>
          <a:prstGeom prst="rect">
            <a:avLst/>
          </a:prstGeom>
          <a:ln w="12700">
            <a:miter lim="400000"/>
          </a:ln>
        </p:spPr>
      </p:pic>
      <p:pic>
        <p:nvPicPr>
          <p:cNvPr id="572" name="Shape 187" descr="Shape 187"/>
          <p:cNvPicPr>
            <a:picLocks noChangeAspect="1"/>
          </p:cNvPicPr>
          <p:nvPr/>
        </p:nvPicPr>
        <p:blipFill>
          <a:blip r:embed="rId4">
            <a:extLst/>
          </a:blip>
          <a:stretch>
            <a:fillRect/>
          </a:stretch>
        </p:blipFill>
        <p:spPr>
          <a:xfrm>
            <a:off x="1902060" y="4562452"/>
            <a:ext cx="720000" cy="181801"/>
          </a:xfrm>
          <a:prstGeom prst="rect">
            <a:avLst/>
          </a:prstGeom>
          <a:ln w="12700">
            <a:miter lim="400000"/>
          </a:ln>
        </p:spPr>
      </p:pic>
      <p:pic>
        <p:nvPicPr>
          <p:cNvPr id="573" name="Shape 188" descr="Shape 188"/>
          <p:cNvPicPr>
            <a:picLocks noChangeAspect="1"/>
          </p:cNvPicPr>
          <p:nvPr/>
        </p:nvPicPr>
        <p:blipFill>
          <a:blip r:embed="rId5">
            <a:extLst/>
          </a:blip>
          <a:stretch>
            <a:fillRect/>
          </a:stretch>
        </p:blipFill>
        <p:spPr>
          <a:xfrm>
            <a:off x="4183221" y="4517931"/>
            <a:ext cx="602701" cy="243601"/>
          </a:xfrm>
          <a:prstGeom prst="rect">
            <a:avLst/>
          </a:prstGeom>
          <a:ln w="12700">
            <a:miter lim="400000"/>
          </a:ln>
        </p:spPr>
      </p:pic>
      <p:pic>
        <p:nvPicPr>
          <p:cNvPr id="574" name="Shape 189" descr="Shape 189"/>
          <p:cNvPicPr>
            <a:picLocks noChangeAspect="1"/>
          </p:cNvPicPr>
          <p:nvPr/>
        </p:nvPicPr>
        <p:blipFill>
          <a:blip r:embed="rId6">
            <a:extLst/>
          </a:blip>
          <a:srcRect l="4287"/>
          <a:stretch>
            <a:fillRect/>
          </a:stretch>
        </p:blipFill>
        <p:spPr>
          <a:xfrm>
            <a:off x="3032657" y="4527227"/>
            <a:ext cx="662100" cy="219301"/>
          </a:xfrm>
          <a:prstGeom prst="rect">
            <a:avLst/>
          </a:prstGeom>
          <a:ln w="12700">
            <a:miter lim="400000"/>
          </a:ln>
        </p:spPr>
      </p:pic>
      <p:grpSp>
        <p:nvGrpSpPr>
          <p:cNvPr id="582" name="Shape 190"/>
          <p:cNvGrpSpPr/>
          <p:nvPr/>
        </p:nvGrpSpPr>
        <p:grpSpPr>
          <a:xfrm>
            <a:off x="130235" y="1057695"/>
            <a:ext cx="1744199" cy="725946"/>
            <a:chOff x="0" y="0"/>
            <a:chExt cx="1744198" cy="725945"/>
          </a:xfrm>
        </p:grpSpPr>
        <p:sp>
          <p:nvSpPr>
            <p:cNvPr id="575" name="Shape 191"/>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580" name="Shape 192"/>
            <p:cNvGrpSpPr/>
            <p:nvPr/>
          </p:nvGrpSpPr>
          <p:grpSpPr>
            <a:xfrm>
              <a:off x="71718" y="77297"/>
              <a:ext cx="1613099" cy="336107"/>
              <a:chOff x="0" y="0"/>
              <a:chExt cx="1613098" cy="336106"/>
            </a:xfrm>
          </p:grpSpPr>
          <p:grpSp>
            <p:nvGrpSpPr>
              <p:cNvPr id="578" name="Shape 193"/>
              <p:cNvGrpSpPr/>
              <p:nvPr/>
            </p:nvGrpSpPr>
            <p:grpSpPr>
              <a:xfrm>
                <a:off x="0" y="0"/>
                <a:ext cx="1613099" cy="336107"/>
                <a:chOff x="0" y="0"/>
                <a:chExt cx="1613098" cy="336106"/>
              </a:xfrm>
            </p:grpSpPr>
            <p:sp>
              <p:nvSpPr>
                <p:cNvPr id="57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77" name="App Manager UI"/>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 App Manager UI</a:t>
                  </a:r>
                </a:p>
              </p:txBody>
            </p:sp>
          </p:grpSp>
          <p:sp>
            <p:nvSpPr>
              <p:cNvPr id="579" name="Shape 194"/>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581" name="Shape 195"/>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Application Manager</a:t>
              </a:r>
            </a:p>
          </p:txBody>
        </p:sp>
      </p:grpSp>
      <p:pic>
        <p:nvPicPr>
          <p:cNvPr id="583" name="Shape 196" descr="Shape 196"/>
          <p:cNvPicPr>
            <a:picLocks noChangeAspect="1"/>
          </p:cNvPicPr>
          <p:nvPr/>
        </p:nvPicPr>
        <p:blipFill>
          <a:blip r:embed="rId3">
            <a:extLst/>
          </a:blip>
          <a:stretch>
            <a:fillRect/>
          </a:stretch>
        </p:blipFill>
        <p:spPr>
          <a:xfrm>
            <a:off x="5137605" y="4339902"/>
            <a:ext cx="1122900" cy="561849"/>
          </a:xfrm>
          <a:prstGeom prst="rect">
            <a:avLst/>
          </a:prstGeom>
          <a:ln w="12700">
            <a:miter lim="400000"/>
          </a:ln>
        </p:spPr>
      </p:pic>
      <p:pic>
        <p:nvPicPr>
          <p:cNvPr id="584" name="Shape 198" descr="Shape 198"/>
          <p:cNvPicPr>
            <a:picLocks noChangeAspect="1"/>
          </p:cNvPicPr>
          <p:nvPr/>
        </p:nvPicPr>
        <p:blipFill>
          <a:blip r:embed="rId3">
            <a:extLst/>
          </a:blip>
          <a:stretch>
            <a:fillRect/>
          </a:stretch>
        </p:blipFill>
        <p:spPr>
          <a:xfrm>
            <a:off x="6276387" y="4316067"/>
            <a:ext cx="1122901" cy="561848"/>
          </a:xfrm>
          <a:prstGeom prst="rect">
            <a:avLst/>
          </a:prstGeom>
          <a:ln w="12700">
            <a:miter lim="400000"/>
          </a:ln>
        </p:spPr>
      </p:pic>
      <p:pic>
        <p:nvPicPr>
          <p:cNvPr id="585" name="Shape 199" descr="Shape 199"/>
          <p:cNvPicPr>
            <a:picLocks noChangeAspect="1"/>
          </p:cNvPicPr>
          <p:nvPr/>
        </p:nvPicPr>
        <p:blipFill>
          <a:blip r:embed="rId7">
            <a:extLst/>
          </a:blip>
          <a:stretch>
            <a:fillRect/>
          </a:stretch>
        </p:blipFill>
        <p:spPr>
          <a:xfrm>
            <a:off x="6444932" y="4385481"/>
            <a:ext cx="758264" cy="363969"/>
          </a:xfrm>
          <a:prstGeom prst="rect">
            <a:avLst/>
          </a:prstGeom>
          <a:ln w="12700">
            <a:miter lim="400000"/>
          </a:ln>
        </p:spPr>
      </p:pic>
      <p:grpSp>
        <p:nvGrpSpPr>
          <p:cNvPr id="624" name="Shape 200"/>
          <p:cNvGrpSpPr/>
          <p:nvPr/>
        </p:nvGrpSpPr>
        <p:grpSpPr>
          <a:xfrm>
            <a:off x="7138437" y="378560"/>
            <a:ext cx="1863640" cy="3659496"/>
            <a:chOff x="0" y="0"/>
            <a:chExt cx="1863638" cy="3659494"/>
          </a:xfrm>
        </p:grpSpPr>
        <p:sp>
          <p:nvSpPr>
            <p:cNvPr id="586" name="Shape 201"/>
            <p:cNvSpPr/>
            <p:nvPr/>
          </p:nvSpPr>
          <p:spPr>
            <a:xfrm>
              <a:off x="0" y="-1"/>
              <a:ext cx="1863639" cy="3659496"/>
            </a:xfrm>
            <a:prstGeom prst="rect">
              <a:avLst/>
            </a:prstGeom>
            <a:solidFill>
              <a:srgbClr val="45A3E3"/>
            </a:solidFill>
            <a:ln w="12700" cap="flat">
              <a:noFill/>
              <a:miter lim="400000"/>
            </a:ln>
            <a:effectLst/>
          </p:spPr>
          <p:txBody>
            <a:bodyPr wrap="square" lIns="45719" tIns="45719" rIns="45719" bIns="45719" numCol="1" anchor="t">
              <a:noAutofit/>
            </a:bodyPr>
            <a:lstStyle/>
            <a:p>
              <a:pPr algn="ctr">
                <a:defRPr>
                  <a:solidFill>
                    <a:srgbClr val="F2F2F2"/>
                  </a:solidFill>
                  <a:latin typeface="Proxima Nova Rg"/>
                  <a:ea typeface="Proxima Nova Rg"/>
                  <a:cs typeface="Proxima Nova Rg"/>
                  <a:sym typeface="Proxima Nova Rg"/>
                </a:defRPr>
              </a:pPr>
              <a:endParaRPr/>
            </a:p>
          </p:txBody>
        </p:sp>
        <p:grpSp>
          <p:nvGrpSpPr>
            <p:cNvPr id="598" name="Shape 202"/>
            <p:cNvGrpSpPr/>
            <p:nvPr/>
          </p:nvGrpSpPr>
          <p:grpSpPr>
            <a:xfrm>
              <a:off x="47149" y="1395673"/>
              <a:ext cx="1744199" cy="897599"/>
              <a:chOff x="0" y="0"/>
              <a:chExt cx="1744198" cy="897598"/>
            </a:xfrm>
          </p:grpSpPr>
          <p:sp>
            <p:nvSpPr>
              <p:cNvPr id="587" name="Shape 203"/>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sp>
            <p:nvSpPr>
              <p:cNvPr id="588" name="Shape 204"/>
              <p:cNvSpPr txBox="1"/>
              <p:nvPr/>
            </p:nvSpPr>
            <p:spPr>
              <a:xfrm>
                <a:off x="530833" y="626532"/>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grpSp>
            <p:nvGrpSpPr>
              <p:cNvPr id="596" name="Shape 205"/>
              <p:cNvGrpSpPr/>
              <p:nvPr/>
            </p:nvGrpSpPr>
            <p:grpSpPr>
              <a:xfrm>
                <a:off x="71723" y="37180"/>
                <a:ext cx="1613099" cy="568430"/>
                <a:chOff x="0" y="0"/>
                <a:chExt cx="1613098" cy="568428"/>
              </a:xfrm>
            </p:grpSpPr>
            <p:grpSp>
              <p:nvGrpSpPr>
                <p:cNvPr id="591" name="Shape 206"/>
                <p:cNvGrpSpPr/>
                <p:nvPr/>
              </p:nvGrpSpPr>
              <p:grpSpPr>
                <a:xfrm>
                  <a:off x="0" y="0"/>
                  <a:ext cx="1613099" cy="272100"/>
                  <a:chOff x="0" y="0"/>
                  <a:chExt cx="1613098" cy="272099"/>
                </a:xfrm>
              </p:grpSpPr>
              <p:sp>
                <p:nvSpPr>
                  <p:cNvPr id="589"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90"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594" name="Shape 207"/>
                <p:cNvGrpSpPr/>
                <p:nvPr/>
              </p:nvGrpSpPr>
              <p:grpSpPr>
                <a:xfrm>
                  <a:off x="0" y="296328"/>
                  <a:ext cx="1613099" cy="272101"/>
                  <a:chOff x="0" y="0"/>
                  <a:chExt cx="1613098" cy="272099"/>
                </a:xfrm>
              </p:grpSpPr>
              <p:sp>
                <p:nvSpPr>
                  <p:cNvPr id="592"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93"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595" name="Shape 208"/>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597" name="Shape 209"/>
              <p:cNvSpPr/>
              <p:nvPr/>
            </p:nvSpPr>
            <p:spPr>
              <a:xfrm>
                <a:off x="1448661" y="380774"/>
                <a:ext cx="159901" cy="152701"/>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grpSp>
          <p:nvGrpSpPr>
            <p:cNvPr id="610" name="Shape 210"/>
            <p:cNvGrpSpPr/>
            <p:nvPr/>
          </p:nvGrpSpPr>
          <p:grpSpPr>
            <a:xfrm>
              <a:off x="47150" y="337809"/>
              <a:ext cx="1744199" cy="897599"/>
              <a:chOff x="0" y="0"/>
              <a:chExt cx="1744198" cy="897598"/>
            </a:xfrm>
          </p:grpSpPr>
          <p:sp>
            <p:nvSpPr>
              <p:cNvPr id="599" name="Shape 211"/>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07" name="Shape 212"/>
              <p:cNvGrpSpPr/>
              <p:nvPr/>
            </p:nvGrpSpPr>
            <p:grpSpPr>
              <a:xfrm>
                <a:off x="71722" y="54109"/>
                <a:ext cx="1613099" cy="568430"/>
                <a:chOff x="0" y="0"/>
                <a:chExt cx="1613098" cy="568428"/>
              </a:xfrm>
            </p:grpSpPr>
            <p:grpSp>
              <p:nvGrpSpPr>
                <p:cNvPr id="602" name="Shape 213"/>
                <p:cNvGrpSpPr/>
                <p:nvPr/>
              </p:nvGrpSpPr>
              <p:grpSpPr>
                <a:xfrm>
                  <a:off x="0" y="0"/>
                  <a:ext cx="1613099" cy="272100"/>
                  <a:chOff x="0" y="0"/>
                  <a:chExt cx="1613098" cy="272099"/>
                </a:xfrm>
              </p:grpSpPr>
              <p:sp>
                <p:nvSpPr>
                  <p:cNvPr id="600"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01"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605" name="Shape 214"/>
                <p:cNvGrpSpPr/>
                <p:nvPr/>
              </p:nvGrpSpPr>
              <p:grpSpPr>
                <a:xfrm>
                  <a:off x="0" y="296328"/>
                  <a:ext cx="1613099" cy="272101"/>
                  <a:chOff x="0" y="0"/>
                  <a:chExt cx="1613098" cy="272099"/>
                </a:xfrm>
              </p:grpSpPr>
              <p:sp>
                <p:nvSpPr>
                  <p:cNvPr id="60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04"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606" name="Shape 215"/>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08" name="Shape 216"/>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sp>
            <p:nvSpPr>
              <p:cNvPr id="609" name="Shape 217"/>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sp>
          <p:nvSpPr>
            <p:cNvPr id="611" name="Shape 218"/>
            <p:cNvSpPr txBox="1"/>
            <p:nvPr/>
          </p:nvSpPr>
          <p:spPr>
            <a:xfrm>
              <a:off x="175168" y="16376"/>
              <a:ext cx="1500507"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600" b="1">
                  <a:solidFill>
                    <a:srgbClr val="FFFFFF"/>
                  </a:solidFill>
                  <a:latin typeface="Proxima Nova Rg"/>
                  <a:ea typeface="Proxima Nova Rg"/>
                  <a:cs typeface="Proxima Nova Rg"/>
                  <a:sym typeface="Proxima Nova Rg"/>
                </a:defRPr>
              </a:lvl1pPr>
            </a:lstStyle>
            <a:p>
              <a:r>
                <a:t>Services</a:t>
              </a:r>
            </a:p>
          </p:txBody>
        </p:sp>
        <p:grpSp>
          <p:nvGrpSpPr>
            <p:cNvPr id="623" name="Shape 219"/>
            <p:cNvGrpSpPr/>
            <p:nvPr/>
          </p:nvGrpSpPr>
          <p:grpSpPr>
            <a:xfrm>
              <a:off x="56295" y="2486592"/>
              <a:ext cx="1744199" cy="897599"/>
              <a:chOff x="0" y="0"/>
              <a:chExt cx="1744198" cy="897598"/>
            </a:xfrm>
          </p:grpSpPr>
          <p:sp>
            <p:nvSpPr>
              <p:cNvPr id="612" name="Shape 220"/>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20" name="Shape 221"/>
              <p:cNvGrpSpPr/>
              <p:nvPr/>
            </p:nvGrpSpPr>
            <p:grpSpPr>
              <a:xfrm>
                <a:off x="71722" y="54109"/>
                <a:ext cx="1613099" cy="568430"/>
                <a:chOff x="0" y="0"/>
                <a:chExt cx="1613098" cy="568428"/>
              </a:xfrm>
            </p:grpSpPr>
            <p:grpSp>
              <p:nvGrpSpPr>
                <p:cNvPr id="615" name="Shape 222"/>
                <p:cNvGrpSpPr/>
                <p:nvPr/>
              </p:nvGrpSpPr>
              <p:grpSpPr>
                <a:xfrm>
                  <a:off x="0" y="0"/>
                  <a:ext cx="1613099" cy="272100"/>
                  <a:chOff x="0" y="0"/>
                  <a:chExt cx="1613098" cy="272099"/>
                </a:xfrm>
              </p:grpSpPr>
              <p:sp>
                <p:nvSpPr>
                  <p:cNvPr id="61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14"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618" name="Shape 223"/>
                <p:cNvGrpSpPr/>
                <p:nvPr/>
              </p:nvGrpSpPr>
              <p:grpSpPr>
                <a:xfrm>
                  <a:off x="0" y="296328"/>
                  <a:ext cx="1613099" cy="272101"/>
                  <a:chOff x="0" y="0"/>
                  <a:chExt cx="1613098" cy="272099"/>
                </a:xfrm>
              </p:grpSpPr>
              <p:sp>
                <p:nvSpPr>
                  <p:cNvPr id="616"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17"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619" name="Shape 224"/>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21" name="Shape 225"/>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sp>
            <p:nvSpPr>
              <p:cNvPr id="622" name="Shape 226"/>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grpSp>
      <p:grpSp>
        <p:nvGrpSpPr>
          <p:cNvPr id="632" name="Shape 227"/>
          <p:cNvGrpSpPr/>
          <p:nvPr/>
        </p:nvGrpSpPr>
        <p:grpSpPr>
          <a:xfrm>
            <a:off x="130235" y="2430567"/>
            <a:ext cx="1744199" cy="725946"/>
            <a:chOff x="0" y="0"/>
            <a:chExt cx="1744198" cy="725945"/>
          </a:xfrm>
        </p:grpSpPr>
        <p:sp>
          <p:nvSpPr>
            <p:cNvPr id="625" name="Shape 228"/>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30" name="Shape 229"/>
            <p:cNvGrpSpPr/>
            <p:nvPr/>
          </p:nvGrpSpPr>
          <p:grpSpPr>
            <a:xfrm>
              <a:off x="71718" y="77297"/>
              <a:ext cx="1613099" cy="336107"/>
              <a:chOff x="0" y="0"/>
              <a:chExt cx="1613098" cy="336106"/>
            </a:xfrm>
          </p:grpSpPr>
          <p:grpSp>
            <p:nvGrpSpPr>
              <p:cNvPr id="628" name="Shape 230"/>
              <p:cNvGrpSpPr/>
              <p:nvPr/>
            </p:nvGrpSpPr>
            <p:grpSpPr>
              <a:xfrm>
                <a:off x="0" y="0"/>
                <a:ext cx="1613099" cy="336107"/>
                <a:chOff x="0" y="0"/>
                <a:chExt cx="1613098" cy="336106"/>
              </a:xfrm>
            </p:grpSpPr>
            <p:sp>
              <p:nvSpPr>
                <p:cNvPr id="62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27" name="CLI – Cmd Line"/>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 CLI – Cmd Line</a:t>
                  </a:r>
                </a:p>
              </p:txBody>
            </p:sp>
          </p:grpSp>
          <p:sp>
            <p:nvSpPr>
              <p:cNvPr id="629" name="Shape 231"/>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31" name="Shape 232"/>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Terminal Window</a:t>
              </a:r>
            </a:p>
          </p:txBody>
        </p:sp>
      </p:grpSp>
      <p:grpSp>
        <p:nvGrpSpPr>
          <p:cNvPr id="713" name="Shape 233"/>
          <p:cNvGrpSpPr/>
          <p:nvPr/>
        </p:nvGrpSpPr>
        <p:grpSpPr>
          <a:xfrm>
            <a:off x="2741931" y="240662"/>
            <a:ext cx="3812752" cy="3897193"/>
            <a:chOff x="0" y="0"/>
            <a:chExt cx="3812750" cy="3897192"/>
          </a:xfrm>
        </p:grpSpPr>
        <p:sp>
          <p:nvSpPr>
            <p:cNvPr id="633" name="Shape 234"/>
            <p:cNvSpPr/>
            <p:nvPr/>
          </p:nvSpPr>
          <p:spPr>
            <a:xfrm>
              <a:off x="0" y="0"/>
              <a:ext cx="3812751" cy="3897193"/>
            </a:xfrm>
            <a:prstGeom prst="rect">
              <a:avLst/>
            </a:prstGeom>
            <a:solidFill>
              <a:srgbClr val="595959"/>
            </a:solidFill>
            <a:ln w="12700" cap="flat">
              <a:noFill/>
              <a:miter lim="400000"/>
            </a:ln>
            <a:effectLst/>
          </p:spPr>
          <p:txBody>
            <a:bodyPr wrap="square" lIns="45719" tIns="45719" rIns="45719" bIns="45719" numCol="1" anchor="t">
              <a:noAutofit/>
            </a:bodyPr>
            <a:lstStyle/>
            <a:p>
              <a:pPr algn="ctr">
                <a:defRPr>
                  <a:solidFill>
                    <a:srgbClr val="292C2F"/>
                  </a:solidFill>
                  <a:latin typeface="Proxima Nova Rg"/>
                  <a:ea typeface="Proxima Nova Rg"/>
                  <a:cs typeface="Proxima Nova Rg"/>
                  <a:sym typeface="Proxima Nova Rg"/>
                </a:defRPr>
              </a:pPr>
              <a:endParaRPr/>
            </a:p>
          </p:txBody>
        </p:sp>
        <p:sp>
          <p:nvSpPr>
            <p:cNvPr id="634" name="Shape 235"/>
            <p:cNvSpPr txBox="1"/>
            <p:nvPr/>
          </p:nvSpPr>
          <p:spPr>
            <a:xfrm>
              <a:off x="17586" y="36435"/>
              <a:ext cx="3661920"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800">
                  <a:solidFill>
                    <a:srgbClr val="FFFFFF"/>
                  </a:solidFill>
                  <a:latin typeface="Proxima Nova Rg"/>
                  <a:ea typeface="Proxima Nova Rg"/>
                  <a:cs typeface="Proxima Nova Rg"/>
                  <a:sym typeface="Proxima Nova Rg"/>
                </a:defRPr>
              </a:lvl1pPr>
            </a:lstStyle>
            <a:p>
              <a:r>
                <a:t>Platform Runtime - PAS</a:t>
              </a:r>
            </a:p>
          </p:txBody>
        </p:sp>
        <p:grpSp>
          <p:nvGrpSpPr>
            <p:cNvPr id="712" name="Shape 236"/>
            <p:cNvGrpSpPr/>
            <p:nvPr/>
          </p:nvGrpSpPr>
          <p:grpSpPr>
            <a:xfrm>
              <a:off x="310470" y="427630"/>
              <a:ext cx="3278556" cy="3344133"/>
              <a:chOff x="0" y="0"/>
              <a:chExt cx="3278554" cy="3344131"/>
            </a:xfrm>
          </p:grpSpPr>
          <p:grpSp>
            <p:nvGrpSpPr>
              <p:cNvPr id="637" name="Shape 237"/>
              <p:cNvGrpSpPr/>
              <p:nvPr/>
            </p:nvGrpSpPr>
            <p:grpSpPr>
              <a:xfrm>
                <a:off x="1666656" y="3071432"/>
                <a:ext cx="1611900" cy="272700"/>
                <a:chOff x="0" y="0"/>
                <a:chExt cx="1611898" cy="272699"/>
              </a:xfrm>
            </p:grpSpPr>
            <p:sp>
              <p:nvSpPr>
                <p:cNvPr id="635"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36" name="App Log Aggregato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App Log Aggregator</a:t>
                  </a:r>
                </a:p>
              </p:txBody>
            </p:sp>
          </p:grpSp>
          <p:grpSp>
            <p:nvGrpSpPr>
              <p:cNvPr id="640" name="Shape 238"/>
              <p:cNvGrpSpPr/>
              <p:nvPr/>
            </p:nvGrpSpPr>
            <p:grpSpPr>
              <a:xfrm>
                <a:off x="1649722" y="914400"/>
                <a:ext cx="1611900" cy="272700"/>
                <a:chOff x="0" y="0"/>
                <a:chExt cx="1611898" cy="272699"/>
              </a:xfrm>
            </p:grpSpPr>
            <p:sp>
              <p:nvSpPr>
                <p:cNvPr id="63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39" name="Login Serve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Login Server</a:t>
                  </a:r>
                </a:p>
              </p:txBody>
            </p:sp>
          </p:grpSp>
          <p:grpSp>
            <p:nvGrpSpPr>
              <p:cNvPr id="643" name="Shape 239"/>
              <p:cNvGrpSpPr/>
              <p:nvPr/>
            </p:nvGrpSpPr>
            <p:grpSpPr>
              <a:xfrm>
                <a:off x="7189" y="304799"/>
                <a:ext cx="3263098" cy="272101"/>
                <a:chOff x="0" y="0"/>
                <a:chExt cx="3263096" cy="272100"/>
              </a:xfrm>
            </p:grpSpPr>
            <p:sp>
              <p:nvSpPr>
                <p:cNvPr id="641"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endParaRPr/>
                </a:p>
              </p:txBody>
            </p:sp>
            <p:sp>
              <p:nvSpPr>
                <p:cNvPr id="642" name="Dynamic Router"/>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Dynamic Router</a:t>
                  </a:r>
                </a:p>
              </p:txBody>
            </p:sp>
          </p:grpSp>
          <p:sp>
            <p:nvSpPr>
              <p:cNvPr id="644" name="Shape 240"/>
              <p:cNvSpPr/>
              <p:nvPr/>
            </p:nvSpPr>
            <p:spPr>
              <a:xfrm>
                <a:off x="2963513" y="342415"/>
                <a:ext cx="196499" cy="196499"/>
              </a:xfrm>
              <a:custGeom>
                <a:avLst/>
                <a:gdLst/>
                <a:ahLst/>
                <a:cxnLst>
                  <a:cxn ang="0">
                    <a:pos x="wd2" y="hd2"/>
                  </a:cxn>
                  <a:cxn ang="5400000">
                    <a:pos x="wd2" y="hd2"/>
                  </a:cxn>
                  <a:cxn ang="10800000">
                    <a:pos x="wd2" y="hd2"/>
                  </a:cxn>
                  <a:cxn ang="16200000">
                    <a:pos x="wd2" y="hd2"/>
                  </a:cxn>
                </a:cxnLst>
                <a:rect l="0" t="0" r="r" b="b"/>
                <a:pathLst>
                  <a:path w="21600" h="21600" extrusionOk="0">
                    <a:moveTo>
                      <a:pt x="9480" y="12581"/>
                    </a:moveTo>
                    <a:lnTo>
                      <a:pt x="9480" y="16709"/>
                    </a:lnTo>
                    <a:lnTo>
                      <a:pt x="7387" y="16709"/>
                    </a:lnTo>
                    <a:lnTo>
                      <a:pt x="10800" y="21138"/>
                    </a:lnTo>
                    <a:lnTo>
                      <a:pt x="14212" y="16709"/>
                    </a:lnTo>
                    <a:lnTo>
                      <a:pt x="12119" y="16709"/>
                    </a:lnTo>
                    <a:lnTo>
                      <a:pt x="12119" y="12581"/>
                    </a:lnTo>
                    <a:close/>
                    <a:moveTo>
                      <a:pt x="16358" y="7387"/>
                    </a:moveTo>
                    <a:lnTo>
                      <a:pt x="11929" y="10800"/>
                    </a:lnTo>
                    <a:lnTo>
                      <a:pt x="16358" y="14212"/>
                    </a:lnTo>
                    <a:lnTo>
                      <a:pt x="16358" y="12119"/>
                    </a:lnTo>
                    <a:lnTo>
                      <a:pt x="20486" y="12119"/>
                    </a:lnTo>
                    <a:lnTo>
                      <a:pt x="20486" y="9480"/>
                    </a:lnTo>
                    <a:lnTo>
                      <a:pt x="16358" y="9480"/>
                    </a:lnTo>
                    <a:close/>
                    <a:moveTo>
                      <a:pt x="5242" y="7387"/>
                    </a:moveTo>
                    <a:lnTo>
                      <a:pt x="5242" y="9480"/>
                    </a:lnTo>
                    <a:lnTo>
                      <a:pt x="1114" y="9480"/>
                    </a:lnTo>
                    <a:lnTo>
                      <a:pt x="1114" y="12119"/>
                    </a:lnTo>
                    <a:lnTo>
                      <a:pt x="5242" y="12119"/>
                    </a:lnTo>
                    <a:lnTo>
                      <a:pt x="5242" y="14212"/>
                    </a:lnTo>
                    <a:lnTo>
                      <a:pt x="9670" y="10800"/>
                    </a:lnTo>
                    <a:close/>
                    <a:moveTo>
                      <a:pt x="10800" y="462"/>
                    </a:moveTo>
                    <a:lnTo>
                      <a:pt x="7387" y="4891"/>
                    </a:lnTo>
                    <a:lnTo>
                      <a:pt x="9480" y="4891"/>
                    </a:lnTo>
                    <a:lnTo>
                      <a:pt x="9480" y="9019"/>
                    </a:lnTo>
                    <a:lnTo>
                      <a:pt x="12119" y="9019"/>
                    </a:lnTo>
                    <a:lnTo>
                      <a:pt x="12119" y="4891"/>
                    </a:lnTo>
                    <a:lnTo>
                      <a:pt x="14212" y="4891"/>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nvGrpSpPr>
              <p:cNvPr id="647" name="Shape 241"/>
              <p:cNvGrpSpPr/>
              <p:nvPr/>
            </p:nvGrpSpPr>
            <p:grpSpPr>
              <a:xfrm>
                <a:off x="7189" y="609600"/>
                <a:ext cx="1613099" cy="272101"/>
                <a:chOff x="0" y="0"/>
                <a:chExt cx="1613098" cy="272100"/>
              </a:xfrm>
            </p:grpSpPr>
            <p:sp>
              <p:nvSpPr>
                <p:cNvPr id="645"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46" name="Cloud Controll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Cloud Controller</a:t>
                  </a:r>
                </a:p>
              </p:txBody>
            </p:sp>
          </p:grpSp>
          <p:grpSp>
            <p:nvGrpSpPr>
              <p:cNvPr id="650" name="Shape 242"/>
              <p:cNvGrpSpPr/>
              <p:nvPr/>
            </p:nvGrpSpPr>
            <p:grpSpPr>
              <a:xfrm>
                <a:off x="7189" y="914400"/>
                <a:ext cx="1611900" cy="272700"/>
                <a:chOff x="0" y="0"/>
                <a:chExt cx="1611898" cy="272699"/>
              </a:xfrm>
            </p:grpSpPr>
            <p:sp>
              <p:nvSpPr>
                <p:cNvPr id="64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49" name="UAA"/>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UAA</a:t>
                  </a:r>
                </a:p>
              </p:txBody>
            </p:sp>
          </p:grpSp>
          <p:grpSp>
            <p:nvGrpSpPr>
              <p:cNvPr id="653" name="Shape 243"/>
              <p:cNvGrpSpPr/>
              <p:nvPr/>
            </p:nvGrpSpPr>
            <p:grpSpPr>
              <a:xfrm>
                <a:off x="11667" y="1217541"/>
                <a:ext cx="3264001" cy="1508701"/>
                <a:chOff x="0" y="0"/>
                <a:chExt cx="3263999" cy="1508700"/>
              </a:xfrm>
            </p:grpSpPr>
            <p:sp>
              <p:nvSpPr>
                <p:cNvPr id="651" name="Rounded Rectangle"/>
                <p:cNvSpPr/>
                <p:nvPr/>
              </p:nvSpPr>
              <p:spPr>
                <a:xfrm>
                  <a:off x="0" y="0"/>
                  <a:ext cx="3264000" cy="1508701"/>
                </a:xfrm>
                <a:prstGeom prst="roundRect">
                  <a:avLst>
                    <a:gd name="adj" fmla="val 2039"/>
                  </a:avLst>
                </a:prstGeom>
                <a:solidFill>
                  <a:srgbClr val="00685D"/>
                </a:solidFill>
                <a:ln w="12700" cap="flat">
                  <a:noFill/>
                  <a:miter lim="400000"/>
                </a:ln>
                <a:effectLst/>
              </p:spPr>
              <p:txBody>
                <a:bodyPr wrap="square" lIns="45719" tIns="45719" rIns="45719" bIns="45719" numCol="1" anchor="t">
                  <a:noAutofit/>
                </a:bodyPr>
                <a:lstStyle/>
                <a:p>
                  <a:endParaRPr/>
                </a:p>
              </p:txBody>
            </p:sp>
            <p:sp>
              <p:nvSpPr>
                <p:cNvPr id="652" name="Diego"/>
                <p:cNvSpPr txBox="1"/>
                <p:nvPr/>
              </p:nvSpPr>
              <p:spPr>
                <a:xfrm>
                  <a:off x="9010" y="9010"/>
                  <a:ext cx="324598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F2F2F2"/>
                      </a:solidFill>
                      <a:latin typeface="Proxima Nova Rg"/>
                      <a:ea typeface="Proxima Nova Rg"/>
                      <a:cs typeface="Proxima Nova Rg"/>
                      <a:sym typeface="Proxima Nova Rg"/>
                    </a:defRPr>
                  </a:lvl1pPr>
                </a:lstStyle>
                <a:p>
                  <a:r>
                    <a:t>Diego</a:t>
                  </a:r>
                </a:p>
              </p:txBody>
            </p:sp>
          </p:grpSp>
          <p:grpSp>
            <p:nvGrpSpPr>
              <p:cNvPr id="656" name="Shape 244"/>
              <p:cNvGrpSpPr/>
              <p:nvPr/>
            </p:nvGrpSpPr>
            <p:grpSpPr>
              <a:xfrm>
                <a:off x="9289" y="2763561"/>
                <a:ext cx="3263098" cy="272101"/>
                <a:chOff x="0" y="0"/>
                <a:chExt cx="3263096" cy="272100"/>
              </a:xfrm>
            </p:grpSpPr>
            <p:sp>
              <p:nvSpPr>
                <p:cNvPr id="654"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endParaRPr/>
                </a:p>
              </p:txBody>
            </p:sp>
            <p:sp>
              <p:nvSpPr>
                <p:cNvPr id="655" name="Messaging (NATS)"/>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Messaging (NATS)</a:t>
                  </a:r>
                </a:p>
              </p:txBody>
            </p:sp>
          </p:grpSp>
          <p:sp>
            <p:nvSpPr>
              <p:cNvPr id="657" name="Shape 245"/>
              <p:cNvSpPr/>
              <p:nvPr/>
            </p:nvSpPr>
            <p:spPr>
              <a:xfrm>
                <a:off x="1368277" y="623941"/>
                <a:ext cx="169801" cy="226498"/>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5"/>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09"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7"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58" name="Shape 246"/>
              <p:cNvSpPr/>
              <p:nvPr/>
            </p:nvSpPr>
            <p:spPr>
              <a:xfrm>
                <a:off x="2976614" y="656882"/>
                <a:ext cx="208810" cy="180437"/>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59" name="Shape 247"/>
              <p:cNvSpPr/>
              <p:nvPr/>
            </p:nvSpPr>
            <p:spPr>
              <a:xfrm>
                <a:off x="1307402" y="975933"/>
                <a:ext cx="273000" cy="138301"/>
              </a:xfrm>
              <a:custGeom>
                <a:avLst/>
                <a:gdLst/>
                <a:ahLst/>
                <a:cxnLst>
                  <a:cxn ang="0">
                    <a:pos x="wd2" y="hd2"/>
                  </a:cxn>
                  <a:cxn ang="5400000">
                    <a:pos x="wd2" y="hd2"/>
                  </a:cxn>
                  <a:cxn ang="10800000">
                    <a:pos x="wd2" y="hd2"/>
                  </a:cxn>
                  <a:cxn ang="16200000">
                    <a:pos x="wd2" y="hd2"/>
                  </a:cxn>
                </a:cxnLst>
                <a:rect l="0" t="0" r="r" b="b"/>
                <a:pathLst>
                  <a:path w="21600" h="21600" extrusionOk="0">
                    <a:moveTo>
                      <a:pt x="18409" y="7252"/>
                    </a:moveTo>
                    <a:cubicBezTo>
                      <a:pt x="17417" y="7252"/>
                      <a:pt x="16613" y="8841"/>
                      <a:pt x="16613" y="10800"/>
                    </a:cubicBezTo>
                    <a:cubicBezTo>
                      <a:pt x="16613" y="12759"/>
                      <a:pt x="17417" y="14348"/>
                      <a:pt x="18409" y="14348"/>
                    </a:cubicBezTo>
                    <a:cubicBezTo>
                      <a:pt x="19402" y="14348"/>
                      <a:pt x="20206" y="12759"/>
                      <a:pt x="20206" y="10800"/>
                    </a:cubicBezTo>
                    <a:cubicBezTo>
                      <a:pt x="20206" y="8841"/>
                      <a:pt x="19402" y="7252"/>
                      <a:pt x="18409" y="7252"/>
                    </a:cubicBezTo>
                    <a:close/>
                    <a:moveTo>
                      <a:pt x="16131" y="0"/>
                    </a:moveTo>
                    <a:cubicBezTo>
                      <a:pt x="19151" y="0"/>
                      <a:pt x="21600" y="4835"/>
                      <a:pt x="21600" y="10800"/>
                    </a:cubicBezTo>
                    <a:cubicBezTo>
                      <a:pt x="21600" y="16765"/>
                      <a:pt x="19151" y="21600"/>
                      <a:pt x="16131" y="21600"/>
                    </a:cubicBezTo>
                    <a:cubicBezTo>
                      <a:pt x="13806" y="21600"/>
                      <a:pt x="11821" y="18737"/>
                      <a:pt x="11042" y="14689"/>
                    </a:cubicBezTo>
                    <a:lnTo>
                      <a:pt x="1969" y="14689"/>
                    </a:lnTo>
                    <a:lnTo>
                      <a:pt x="1969" y="14689"/>
                    </a:lnTo>
                    <a:lnTo>
                      <a:pt x="0" y="10800"/>
                    </a:lnTo>
                    <a:lnTo>
                      <a:pt x="1964" y="6922"/>
                    </a:lnTo>
                    <a:lnTo>
                      <a:pt x="3866" y="10677"/>
                    </a:lnTo>
                    <a:lnTo>
                      <a:pt x="5773" y="6911"/>
                    </a:lnTo>
                    <a:lnTo>
                      <a:pt x="5798" y="6911"/>
                    </a:lnTo>
                    <a:lnTo>
                      <a:pt x="7705" y="10677"/>
                    </a:lnTo>
                    <a:lnTo>
                      <a:pt x="9612" y="6911"/>
                    </a:lnTo>
                    <a:lnTo>
                      <a:pt x="11042" y="6911"/>
                    </a:lnTo>
                    <a:cubicBezTo>
                      <a:pt x="11821" y="2863"/>
                      <a:pt x="13806" y="0"/>
                      <a:pt x="16131"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60" name="Shape 248"/>
              <p:cNvSpPr/>
              <p:nvPr/>
            </p:nvSpPr>
            <p:spPr>
              <a:xfrm rot="17294421">
                <a:off x="3033560" y="3170581"/>
                <a:ext cx="195525" cy="90314"/>
              </a:xfrm>
              <a:custGeom>
                <a:avLst/>
                <a:gdLst/>
                <a:ahLst/>
                <a:cxnLst>
                  <a:cxn ang="0">
                    <a:pos x="wd2" y="hd2"/>
                  </a:cxn>
                  <a:cxn ang="5400000">
                    <a:pos x="wd2" y="hd2"/>
                  </a:cxn>
                  <a:cxn ang="10800000">
                    <a:pos x="wd2" y="hd2"/>
                  </a:cxn>
                  <a:cxn ang="16200000">
                    <a:pos x="wd2" y="hd2"/>
                  </a:cxn>
                </a:cxnLst>
                <a:rect l="0" t="0" r="r" b="b"/>
                <a:pathLst>
                  <a:path w="21396" h="19425" extrusionOk="0">
                    <a:moveTo>
                      <a:pt x="15868" y="10043"/>
                    </a:moveTo>
                    <a:cubicBezTo>
                      <a:pt x="15888" y="13069"/>
                      <a:pt x="14670" y="13636"/>
                      <a:pt x="13168" y="13717"/>
                    </a:cubicBezTo>
                    <a:cubicBezTo>
                      <a:pt x="13149" y="13727"/>
                      <a:pt x="13131" y="13727"/>
                      <a:pt x="13112" y="13727"/>
                    </a:cubicBezTo>
                    <a:lnTo>
                      <a:pt x="13033" y="13727"/>
                    </a:lnTo>
                    <a:cubicBezTo>
                      <a:pt x="12725" y="13748"/>
                      <a:pt x="12406" y="13744"/>
                      <a:pt x="12084" y="13739"/>
                    </a:cubicBezTo>
                    <a:lnTo>
                      <a:pt x="12038" y="13727"/>
                    </a:lnTo>
                    <a:lnTo>
                      <a:pt x="3761" y="13727"/>
                    </a:lnTo>
                    <a:cubicBezTo>
                      <a:pt x="2356" y="13995"/>
                      <a:pt x="3308" y="16057"/>
                      <a:pt x="4995" y="18196"/>
                    </a:cubicBezTo>
                    <a:cubicBezTo>
                      <a:pt x="6820" y="20512"/>
                      <a:pt x="4238" y="19051"/>
                      <a:pt x="3063" y="17890"/>
                    </a:cubicBezTo>
                    <a:cubicBezTo>
                      <a:pt x="1888" y="16730"/>
                      <a:pt x="334" y="14708"/>
                      <a:pt x="30" y="10178"/>
                    </a:cubicBezTo>
                    <a:cubicBezTo>
                      <a:pt x="-204" y="6678"/>
                      <a:pt x="923" y="5886"/>
                      <a:pt x="2407" y="5728"/>
                    </a:cubicBezTo>
                    <a:cubicBezTo>
                      <a:pt x="2494" y="5690"/>
                      <a:pt x="2583" y="5680"/>
                      <a:pt x="2673" y="5680"/>
                    </a:cubicBezTo>
                    <a:lnTo>
                      <a:pt x="12169" y="5680"/>
                    </a:lnTo>
                    <a:cubicBezTo>
                      <a:pt x="13482" y="5366"/>
                      <a:pt x="12533" y="3335"/>
                      <a:pt x="10873" y="1228"/>
                    </a:cubicBezTo>
                    <a:cubicBezTo>
                      <a:pt x="9047" y="-1088"/>
                      <a:pt x="11629" y="373"/>
                      <a:pt x="12804" y="1533"/>
                    </a:cubicBezTo>
                    <a:cubicBezTo>
                      <a:pt x="13980" y="2694"/>
                      <a:pt x="15533" y="4716"/>
                      <a:pt x="15837" y="9246"/>
                    </a:cubicBezTo>
                    <a:cubicBezTo>
                      <a:pt x="15856" y="9529"/>
                      <a:pt x="15866" y="9794"/>
                      <a:pt x="15868" y="10043"/>
                    </a:cubicBezTo>
                    <a:close/>
                    <a:moveTo>
                      <a:pt x="21396" y="9727"/>
                    </a:moveTo>
                    <a:cubicBezTo>
                      <a:pt x="21396" y="11936"/>
                      <a:pt x="20382" y="13727"/>
                      <a:pt x="19132" y="13727"/>
                    </a:cubicBezTo>
                    <a:cubicBezTo>
                      <a:pt x="17882" y="13727"/>
                      <a:pt x="16868" y="11936"/>
                      <a:pt x="16868" y="9727"/>
                    </a:cubicBezTo>
                    <a:cubicBezTo>
                      <a:pt x="16868" y="7518"/>
                      <a:pt x="17882" y="5727"/>
                      <a:pt x="19132" y="5727"/>
                    </a:cubicBezTo>
                    <a:cubicBezTo>
                      <a:pt x="20382" y="5727"/>
                      <a:pt x="21396" y="7518"/>
                      <a:pt x="21396" y="9727"/>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61" name="Shape 249"/>
              <p:cNvSpPr/>
              <p:nvPr/>
            </p:nvSpPr>
            <p:spPr>
              <a:xfrm rot="11255133">
                <a:off x="2936817" y="2798223"/>
                <a:ext cx="249985" cy="220627"/>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69"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19"/>
                      <a:pt x="11971" y="12359"/>
                      <a:pt x="11851" y="11313"/>
                    </a:cubicBezTo>
                    <a:cubicBezTo>
                      <a:pt x="11730" y="10267"/>
                      <a:pt x="10896" y="9532"/>
                      <a:pt x="9987" y="9671"/>
                    </a:cubicBezTo>
                    <a:cubicBezTo>
                      <a:pt x="9079" y="9810"/>
                      <a:pt x="8440"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0"/>
                    </a:cubicBezTo>
                    <a:cubicBezTo>
                      <a:pt x="14042" y="9050"/>
                      <a:pt x="13404" y="10010"/>
                      <a:pt x="13525" y="11056"/>
                    </a:cubicBezTo>
                    <a:cubicBezTo>
                      <a:pt x="13646" y="12102"/>
                      <a:pt x="14480" y="12838"/>
                      <a:pt x="15388" y="12698"/>
                    </a:cubicBezTo>
                    <a:close/>
                    <a:moveTo>
                      <a:pt x="11333" y="20736"/>
                    </a:moveTo>
                    <a:cubicBezTo>
                      <a:pt x="5692" y="21600"/>
                      <a:pt x="644" y="18177"/>
                      <a:pt x="56" y="13091"/>
                    </a:cubicBezTo>
                    <a:cubicBezTo>
                      <a:pt x="-531" y="8006"/>
                      <a:pt x="3565" y="3182"/>
                      <a:pt x="9205" y="2318"/>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nvGrpSpPr>
              <p:cNvPr id="664" name="Shape 250"/>
              <p:cNvGrpSpPr/>
              <p:nvPr/>
            </p:nvGrpSpPr>
            <p:grpSpPr>
              <a:xfrm>
                <a:off x="0" y="3071432"/>
                <a:ext cx="1611900" cy="272700"/>
                <a:chOff x="0" y="0"/>
                <a:chExt cx="1611898" cy="272699"/>
              </a:xfrm>
            </p:grpSpPr>
            <p:sp>
              <p:nvSpPr>
                <p:cNvPr id="662"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63" name="Metrics Collection"/>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Metrics Collection</a:t>
                  </a:r>
                </a:p>
              </p:txBody>
            </p:sp>
          </p:grpSp>
          <p:sp>
            <p:nvSpPr>
              <p:cNvPr id="665" name="Shape 251"/>
              <p:cNvSpPr/>
              <p:nvPr/>
            </p:nvSpPr>
            <p:spPr>
              <a:xfrm>
                <a:off x="3017334" y="963180"/>
                <a:ext cx="149700" cy="183601"/>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nvGrpSpPr>
              <p:cNvPr id="668" name="Shape 252"/>
              <p:cNvGrpSpPr/>
              <p:nvPr/>
            </p:nvGrpSpPr>
            <p:grpSpPr>
              <a:xfrm>
                <a:off x="7190" y="3273"/>
                <a:ext cx="3263098" cy="272102"/>
                <a:chOff x="0" y="0"/>
                <a:chExt cx="3263096" cy="272100"/>
              </a:xfrm>
            </p:grpSpPr>
            <p:sp>
              <p:nvSpPr>
                <p:cNvPr id="666" name="Rounded Rectangle"/>
                <p:cNvSpPr/>
                <p:nvPr/>
              </p:nvSpPr>
              <p:spPr>
                <a:xfrm>
                  <a:off x="0" y="0"/>
                  <a:ext cx="3263097" cy="272101"/>
                </a:xfrm>
                <a:prstGeom prst="roundRect">
                  <a:avLst>
                    <a:gd name="adj" fmla="val 17740"/>
                  </a:avLst>
                </a:prstGeom>
                <a:solidFill>
                  <a:srgbClr val="33928A"/>
                </a:solidFill>
                <a:ln w="12700" cap="flat">
                  <a:solidFill>
                    <a:srgbClr val="000000"/>
                  </a:solidFill>
                  <a:prstDash val="dash"/>
                  <a:round/>
                </a:ln>
                <a:effectLst/>
              </p:spPr>
              <p:txBody>
                <a:bodyPr wrap="square" lIns="45719" tIns="45719" rIns="45719" bIns="45719" numCol="1" anchor="ctr">
                  <a:noAutofit/>
                </a:bodyPr>
                <a:lstStyle/>
                <a:p>
                  <a:pPr algn="ctr"/>
                  <a:endParaRPr/>
                </a:p>
              </p:txBody>
            </p:sp>
            <p:sp>
              <p:nvSpPr>
                <p:cNvPr id="667" name="HA Proxy LB"/>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HA Proxy LB</a:t>
                  </a:r>
                </a:p>
              </p:txBody>
            </p:sp>
          </p:grpSp>
          <p:pic>
            <p:nvPicPr>
              <p:cNvPr id="669" name="Shape 253" descr="Shape 253"/>
              <p:cNvPicPr>
                <a:picLocks noChangeAspect="1"/>
              </p:cNvPicPr>
              <p:nvPr/>
            </p:nvPicPr>
            <p:blipFill>
              <a:blip r:embed="rId8">
                <a:extLst/>
              </a:blip>
              <a:stretch>
                <a:fillRect/>
              </a:stretch>
            </p:blipFill>
            <p:spPr>
              <a:xfrm>
                <a:off x="1342211" y="3092025"/>
                <a:ext cx="237001" cy="237001"/>
              </a:xfrm>
              <a:prstGeom prst="rect">
                <a:avLst/>
              </a:prstGeom>
              <a:ln w="12700" cap="flat">
                <a:noFill/>
                <a:miter lim="400000"/>
              </a:ln>
              <a:effectLst/>
            </p:spPr>
          </p:pic>
          <p:pic>
            <p:nvPicPr>
              <p:cNvPr id="670" name="Shape 254" descr="Shape 254"/>
              <p:cNvPicPr>
                <a:picLocks noChangeAspect="1"/>
              </p:cNvPicPr>
              <p:nvPr/>
            </p:nvPicPr>
            <p:blipFill>
              <a:blip r:embed="rId9">
                <a:extLst/>
              </a:blip>
              <a:stretch>
                <a:fillRect/>
              </a:stretch>
            </p:blipFill>
            <p:spPr>
              <a:xfrm>
                <a:off x="2924199" y="-1"/>
                <a:ext cx="279300" cy="279301"/>
              </a:xfrm>
              <a:prstGeom prst="rect">
                <a:avLst/>
              </a:prstGeom>
              <a:ln w="12700" cap="flat">
                <a:noFill/>
                <a:miter lim="400000"/>
              </a:ln>
              <a:effectLst/>
            </p:spPr>
          </p:pic>
          <p:grpSp>
            <p:nvGrpSpPr>
              <p:cNvPr id="673" name="Shape 255"/>
              <p:cNvGrpSpPr/>
              <p:nvPr/>
            </p:nvGrpSpPr>
            <p:grpSpPr>
              <a:xfrm>
                <a:off x="1654617" y="615851"/>
                <a:ext cx="1613100" cy="272101"/>
                <a:chOff x="0" y="0"/>
                <a:chExt cx="1613098" cy="272100"/>
              </a:xfrm>
            </p:grpSpPr>
            <p:sp>
              <p:nvSpPr>
                <p:cNvPr id="671"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72" name="CC-Bridge"/>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CC-Bridge</a:t>
                  </a:r>
                </a:p>
              </p:txBody>
            </p:sp>
          </p:grpSp>
          <p:sp>
            <p:nvSpPr>
              <p:cNvPr id="674" name="Shape 256"/>
              <p:cNvSpPr/>
              <p:nvPr/>
            </p:nvSpPr>
            <p:spPr>
              <a:xfrm>
                <a:off x="2977034" y="701368"/>
                <a:ext cx="218401" cy="1084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6237" y="21600"/>
                    </a:lnTo>
                    <a:cubicBezTo>
                      <a:pt x="16237" y="15635"/>
                      <a:pt x="13803" y="10800"/>
                      <a:pt x="10800" y="10800"/>
                    </a:cubicBezTo>
                    <a:cubicBezTo>
                      <a:pt x="7797" y="10800"/>
                      <a:pt x="5363" y="15635"/>
                      <a:pt x="5363"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800">
                    <a:solidFill>
                      <a:srgbClr val="FFFFFF"/>
                    </a:solidFill>
                    <a:latin typeface="Proxima Nova Rg"/>
                    <a:ea typeface="Proxima Nova Rg"/>
                    <a:cs typeface="Proxima Nova Rg"/>
                    <a:sym typeface="Proxima Nova Rg"/>
                  </a:defRPr>
                </a:pPr>
                <a:endParaRPr/>
              </a:p>
            </p:txBody>
          </p:sp>
          <p:sp>
            <p:nvSpPr>
              <p:cNvPr id="675" name="Shape 257"/>
              <p:cNvSpPr/>
              <p:nvPr/>
            </p:nvSpPr>
            <p:spPr>
              <a:xfrm>
                <a:off x="79655" y="1599359"/>
                <a:ext cx="1532365" cy="1099201"/>
              </a:xfrm>
              <a:prstGeom prst="roundRect">
                <a:avLst>
                  <a:gd name="adj" fmla="val 4579"/>
                </a:avLst>
              </a:prstGeom>
              <a:solidFill>
                <a:srgbClr val="0070C0"/>
              </a:solidFill>
              <a:ln w="9525" cap="flat">
                <a:solidFill>
                  <a:srgbClr val="D8D8D8"/>
                </a:solidFill>
                <a:prstDash val="solid"/>
                <a:round/>
              </a:ln>
              <a:effectLst>
                <a:outerShdw blurRad="38100" dist="23000" dir="5400000" rotWithShape="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endParaRPr/>
              </a:p>
            </p:txBody>
          </p:sp>
          <p:sp>
            <p:nvSpPr>
              <p:cNvPr id="676" name="Shape 258"/>
              <p:cNvSpPr/>
              <p:nvPr/>
            </p:nvSpPr>
            <p:spPr>
              <a:xfrm rot="5400000">
                <a:off x="672373" y="1805556"/>
                <a:ext cx="320101" cy="1380787"/>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B3B3B3">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77" name="Shape 259"/>
              <p:cNvSpPr/>
              <p:nvPr/>
            </p:nvSpPr>
            <p:spPr>
              <a:xfrm>
                <a:off x="1260095" y="2377571"/>
                <a:ext cx="178098" cy="226799"/>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680" name="Shape 260"/>
              <p:cNvGrpSpPr/>
              <p:nvPr/>
            </p:nvGrpSpPr>
            <p:grpSpPr>
              <a:xfrm>
                <a:off x="909233" y="1644577"/>
                <a:ext cx="665381" cy="269201"/>
                <a:chOff x="0" y="0"/>
                <a:chExt cx="665380" cy="269199"/>
              </a:xfrm>
            </p:grpSpPr>
            <p:sp>
              <p:nvSpPr>
                <p:cNvPr id="67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7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Rep</a:t>
                  </a:r>
                </a:p>
              </p:txBody>
            </p:sp>
          </p:grpSp>
          <p:grpSp>
            <p:nvGrpSpPr>
              <p:cNvPr id="683" name="Shape 261"/>
              <p:cNvGrpSpPr/>
              <p:nvPr/>
            </p:nvGrpSpPr>
            <p:grpSpPr>
              <a:xfrm>
                <a:off x="393511" y="1976931"/>
                <a:ext cx="1129157" cy="269201"/>
                <a:chOff x="0" y="0"/>
                <a:chExt cx="1129155" cy="269199"/>
              </a:xfrm>
            </p:grpSpPr>
            <p:sp>
              <p:nvSpPr>
                <p:cNvPr id="68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8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Executor</a:t>
                  </a:r>
                </a:p>
              </p:txBody>
            </p:sp>
          </p:grpSp>
          <p:sp>
            <p:nvSpPr>
              <p:cNvPr id="684" name="Shape 262"/>
              <p:cNvSpPr/>
              <p:nvPr/>
            </p:nvSpPr>
            <p:spPr>
              <a:xfrm>
                <a:off x="157059" y="1726626"/>
                <a:ext cx="192000" cy="189300"/>
              </a:xfrm>
              <a:custGeom>
                <a:avLst/>
                <a:gdLst/>
                <a:ahLst/>
                <a:cxnLst>
                  <a:cxn ang="0">
                    <a:pos x="wd2" y="hd2"/>
                  </a:cxn>
                  <a:cxn ang="5400000">
                    <a:pos x="wd2" y="hd2"/>
                  </a:cxn>
                  <a:cxn ang="10800000">
                    <a:pos x="wd2" y="hd2"/>
                  </a:cxn>
                  <a:cxn ang="16200000">
                    <a:pos x="wd2" y="hd2"/>
                  </a:cxn>
                </a:cxnLst>
                <a:rect l="0" t="0" r="r" b="b"/>
                <a:pathLst>
                  <a:path w="21511" h="21528"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85" name="Shape 263"/>
              <p:cNvSpPr/>
              <p:nvPr/>
            </p:nvSpPr>
            <p:spPr>
              <a:xfrm>
                <a:off x="1684963" y="1595504"/>
                <a:ext cx="1532365" cy="1099201"/>
              </a:xfrm>
              <a:prstGeom prst="roundRect">
                <a:avLst>
                  <a:gd name="adj" fmla="val 4579"/>
                </a:avLst>
              </a:prstGeom>
              <a:solidFill>
                <a:srgbClr val="33928A"/>
              </a:solidFill>
              <a:ln w="9525" cap="flat">
                <a:solidFill>
                  <a:srgbClr val="D8D8D8"/>
                </a:solidFill>
                <a:prstDash val="solid"/>
                <a:round/>
              </a:ln>
              <a:effectLst>
                <a:outerShdw blurRad="38100" dist="23000" dir="5400000" rotWithShape="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endParaRPr/>
              </a:p>
            </p:txBody>
          </p:sp>
          <p:sp>
            <p:nvSpPr>
              <p:cNvPr id="686" name="Shape 264"/>
              <p:cNvSpPr/>
              <p:nvPr/>
            </p:nvSpPr>
            <p:spPr>
              <a:xfrm rot="5400000">
                <a:off x="2277682" y="1801701"/>
                <a:ext cx="320101" cy="1380787"/>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87" name="Shape 265"/>
              <p:cNvSpPr/>
              <p:nvPr/>
            </p:nvSpPr>
            <p:spPr>
              <a:xfrm>
                <a:off x="2865404" y="2373718"/>
                <a:ext cx="178098" cy="226799"/>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690" name="Shape 266"/>
              <p:cNvGrpSpPr/>
              <p:nvPr/>
            </p:nvGrpSpPr>
            <p:grpSpPr>
              <a:xfrm>
                <a:off x="2514542" y="1640724"/>
                <a:ext cx="665381" cy="269201"/>
                <a:chOff x="0" y="0"/>
                <a:chExt cx="665380" cy="269199"/>
              </a:xfrm>
            </p:grpSpPr>
            <p:sp>
              <p:nvSpPr>
                <p:cNvPr id="68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8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Rep</a:t>
                  </a:r>
                </a:p>
              </p:txBody>
            </p:sp>
          </p:grpSp>
          <p:grpSp>
            <p:nvGrpSpPr>
              <p:cNvPr id="693" name="Shape 267"/>
              <p:cNvGrpSpPr/>
              <p:nvPr/>
            </p:nvGrpSpPr>
            <p:grpSpPr>
              <a:xfrm>
                <a:off x="1998820" y="1973076"/>
                <a:ext cx="1129157" cy="269201"/>
                <a:chOff x="0" y="0"/>
                <a:chExt cx="1129155" cy="269199"/>
              </a:xfrm>
            </p:grpSpPr>
            <p:sp>
              <p:nvSpPr>
                <p:cNvPr id="69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9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Executor</a:t>
                  </a:r>
                </a:p>
              </p:txBody>
            </p:sp>
          </p:grpSp>
          <p:grpSp>
            <p:nvGrpSpPr>
              <p:cNvPr id="697" name="Shape 268"/>
              <p:cNvGrpSpPr/>
              <p:nvPr/>
            </p:nvGrpSpPr>
            <p:grpSpPr>
              <a:xfrm>
                <a:off x="1921748" y="2362162"/>
                <a:ext cx="679890" cy="307301"/>
                <a:chOff x="0" y="0"/>
                <a:chExt cx="679889" cy="307299"/>
              </a:xfrm>
            </p:grpSpPr>
            <p:sp>
              <p:nvSpPr>
                <p:cNvPr id="694" name="Shape 269"/>
                <p:cNvSpPr/>
                <p:nvPr/>
              </p:nvSpPr>
              <p:spPr>
                <a:xfrm>
                  <a:off x="236327" y="9729"/>
                  <a:ext cx="201301" cy="245702"/>
                </a:xfrm>
                <a:custGeom>
                  <a:avLst/>
                  <a:gdLst/>
                  <a:ahLst/>
                  <a:cxnLst>
                    <a:cxn ang="0">
                      <a:pos x="wd2" y="hd2"/>
                    </a:cxn>
                    <a:cxn ang="5400000">
                      <a:pos x="wd2" y="hd2"/>
                    </a:cxn>
                    <a:cxn ang="10800000">
                      <a:pos x="wd2" y="hd2"/>
                    </a:cxn>
                    <a:cxn ang="16200000">
                      <a:pos x="wd2" y="hd2"/>
                    </a:cxn>
                  </a:cxnLst>
                  <a:rect l="0" t="0" r="r" b="b"/>
                  <a:pathLst>
                    <a:path w="21600" h="20152" extrusionOk="0">
                      <a:moveTo>
                        <a:pt x="11766" y="12452"/>
                      </a:moveTo>
                      <a:lnTo>
                        <a:pt x="19835" y="12452"/>
                      </a:lnTo>
                      <a:lnTo>
                        <a:pt x="19835" y="20152"/>
                      </a:lnTo>
                      <a:lnTo>
                        <a:pt x="11766" y="20152"/>
                      </a:lnTo>
                      <a:close/>
                      <a:moveTo>
                        <a:pt x="1597" y="12452"/>
                      </a:moveTo>
                      <a:lnTo>
                        <a:pt x="9665" y="12452"/>
                      </a:lnTo>
                      <a:lnTo>
                        <a:pt x="9665" y="20152"/>
                      </a:lnTo>
                      <a:lnTo>
                        <a:pt x="1597" y="20152"/>
                      </a:lnTo>
                      <a:close/>
                      <a:moveTo>
                        <a:pt x="6050" y="1493"/>
                      </a:moveTo>
                      <a:cubicBezTo>
                        <a:pt x="5497" y="1442"/>
                        <a:pt x="4954" y="1611"/>
                        <a:pt x="4485" y="2087"/>
                      </a:cubicBezTo>
                      <a:cubicBezTo>
                        <a:pt x="2908" y="3795"/>
                        <a:pt x="5499" y="5197"/>
                        <a:pt x="8367" y="5425"/>
                      </a:cubicBezTo>
                      <a:cubicBezTo>
                        <a:pt x="8777" y="5457"/>
                        <a:pt x="9192" y="5466"/>
                        <a:pt x="9602" y="5448"/>
                      </a:cubicBezTo>
                      <a:cubicBezTo>
                        <a:pt x="9464" y="3767"/>
                        <a:pt x="7710" y="1645"/>
                        <a:pt x="6050" y="1493"/>
                      </a:cubicBezTo>
                      <a:close/>
                      <a:moveTo>
                        <a:pt x="15550" y="1493"/>
                      </a:moveTo>
                      <a:cubicBezTo>
                        <a:pt x="13890" y="1644"/>
                        <a:pt x="12136" y="3767"/>
                        <a:pt x="11998" y="5448"/>
                      </a:cubicBezTo>
                      <a:cubicBezTo>
                        <a:pt x="12408" y="5466"/>
                        <a:pt x="12823" y="5457"/>
                        <a:pt x="13233" y="5425"/>
                      </a:cubicBezTo>
                      <a:cubicBezTo>
                        <a:pt x="16101" y="5197"/>
                        <a:pt x="18692" y="3795"/>
                        <a:pt x="17115" y="2087"/>
                      </a:cubicBezTo>
                      <a:cubicBezTo>
                        <a:pt x="16646" y="1611"/>
                        <a:pt x="16103" y="1442"/>
                        <a:pt x="15550" y="1493"/>
                      </a:cubicBezTo>
                      <a:close/>
                      <a:moveTo>
                        <a:pt x="15832" y="15"/>
                      </a:moveTo>
                      <a:cubicBezTo>
                        <a:pt x="16793" y="-72"/>
                        <a:pt x="17736" y="225"/>
                        <a:pt x="18552" y="1065"/>
                      </a:cubicBezTo>
                      <a:cubicBezTo>
                        <a:pt x="21241" y="4013"/>
                        <a:pt x="16979" y="6432"/>
                        <a:pt x="12118" y="6869"/>
                      </a:cubicBezTo>
                      <a:lnTo>
                        <a:pt x="20505" y="6869"/>
                      </a:lnTo>
                      <a:cubicBezTo>
                        <a:pt x="21110" y="6869"/>
                        <a:pt x="21600" y="7401"/>
                        <a:pt x="21600" y="8057"/>
                      </a:cubicBezTo>
                      <a:lnTo>
                        <a:pt x="21600" y="10883"/>
                      </a:lnTo>
                      <a:lnTo>
                        <a:pt x="11935" y="10883"/>
                      </a:lnTo>
                      <a:lnTo>
                        <a:pt x="11935" y="6903"/>
                      </a:lnTo>
                      <a:lnTo>
                        <a:pt x="11907" y="6908"/>
                      </a:lnTo>
                      <a:lnTo>
                        <a:pt x="11919" y="6961"/>
                      </a:lnTo>
                      <a:cubicBezTo>
                        <a:pt x="11547" y="6978"/>
                        <a:pt x="11172" y="6982"/>
                        <a:pt x="10799" y="6941"/>
                      </a:cubicBezTo>
                      <a:cubicBezTo>
                        <a:pt x="10426" y="6982"/>
                        <a:pt x="10052" y="6978"/>
                        <a:pt x="9681" y="6961"/>
                      </a:cubicBezTo>
                      <a:lnTo>
                        <a:pt x="9696" y="6909"/>
                      </a:lnTo>
                      <a:lnTo>
                        <a:pt x="9665" y="6903"/>
                      </a:lnTo>
                      <a:lnTo>
                        <a:pt x="9665" y="10883"/>
                      </a:lnTo>
                      <a:lnTo>
                        <a:pt x="0" y="10883"/>
                      </a:lnTo>
                      <a:lnTo>
                        <a:pt x="0" y="8057"/>
                      </a:lnTo>
                      <a:cubicBezTo>
                        <a:pt x="0" y="7401"/>
                        <a:pt x="490" y="6869"/>
                        <a:pt x="1095" y="6869"/>
                      </a:cubicBezTo>
                      <a:lnTo>
                        <a:pt x="9482" y="6869"/>
                      </a:lnTo>
                      <a:cubicBezTo>
                        <a:pt x="4621" y="6432"/>
                        <a:pt x="359" y="4013"/>
                        <a:pt x="3048" y="1065"/>
                      </a:cubicBezTo>
                      <a:cubicBezTo>
                        <a:pt x="5491" y="-1448"/>
                        <a:pt x="9070" y="894"/>
                        <a:pt x="10846" y="3884"/>
                      </a:cubicBezTo>
                      <a:cubicBezTo>
                        <a:pt x="11958" y="1874"/>
                        <a:pt x="13929" y="188"/>
                        <a:pt x="15832" y="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95" name="Shape 270"/>
                <p:cNvSpPr txBox="1"/>
                <p:nvPr/>
              </p:nvSpPr>
              <p:spPr>
                <a:xfrm>
                  <a:off x="0"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r>
                    <a:t>+</a:t>
                  </a:r>
                </a:p>
              </p:txBody>
            </p:sp>
            <p:sp>
              <p:nvSpPr>
                <p:cNvPr id="696" name="Shape 271"/>
                <p:cNvSpPr txBox="1"/>
                <p:nvPr/>
              </p:nvSpPr>
              <p:spPr>
                <a:xfrm>
                  <a:off x="390991"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r>
                    <a:t>=</a:t>
                  </a:r>
                </a:p>
              </p:txBody>
            </p:sp>
          </p:grpSp>
          <p:sp>
            <p:nvSpPr>
              <p:cNvPr id="698" name="Shape 272"/>
              <p:cNvSpPr/>
              <p:nvPr/>
            </p:nvSpPr>
            <p:spPr>
              <a:xfrm>
                <a:off x="1797547" y="2418693"/>
                <a:ext cx="170100" cy="192001"/>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2"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3"/>
                    </a:lnTo>
                    <a:lnTo>
                      <a:pt x="647" y="5182"/>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99" name="Shape 273"/>
              <p:cNvSpPr/>
              <p:nvPr/>
            </p:nvSpPr>
            <p:spPr>
              <a:xfrm rot="18900000">
                <a:off x="2543458" y="2418483"/>
                <a:ext cx="191122" cy="19112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700" name="Shape 274"/>
              <p:cNvSpPr/>
              <p:nvPr/>
            </p:nvSpPr>
            <p:spPr>
              <a:xfrm rot="18900000">
                <a:off x="214524" y="2404808"/>
                <a:ext cx="191122" cy="19112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703" name="Shape 275"/>
              <p:cNvGrpSpPr/>
              <p:nvPr/>
            </p:nvGrpSpPr>
            <p:grpSpPr>
              <a:xfrm>
                <a:off x="2530702" y="1278055"/>
                <a:ext cx="688500" cy="272700"/>
                <a:chOff x="0" y="0"/>
                <a:chExt cx="688499" cy="272699"/>
              </a:xfrm>
            </p:grpSpPr>
            <p:sp>
              <p:nvSpPr>
                <p:cNvPr id="701" name="Rounded Rectangle"/>
                <p:cNvSpPr/>
                <p:nvPr/>
              </p:nvSpPr>
              <p:spPr>
                <a:xfrm>
                  <a:off x="0" y="0"/>
                  <a:ext cx="688500"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endParaRPr/>
                </a:p>
              </p:txBody>
            </p:sp>
            <p:sp>
              <p:nvSpPr>
                <p:cNvPr id="702" name="BBS"/>
                <p:cNvSpPr txBox="1"/>
                <p:nvPr/>
              </p:nvSpPr>
              <p:spPr>
                <a:xfrm>
                  <a:off x="7219" y="47449"/>
                  <a:ext cx="67406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r>
                    <a:t>BBS</a:t>
                  </a:r>
                </a:p>
              </p:txBody>
            </p:sp>
          </p:grpSp>
          <p:sp>
            <p:nvSpPr>
              <p:cNvPr id="704" name="Shape 276"/>
              <p:cNvSpPr/>
              <p:nvPr/>
            </p:nvSpPr>
            <p:spPr>
              <a:xfrm>
                <a:off x="2618624" y="1339726"/>
                <a:ext cx="159901" cy="152701"/>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nvGrpSpPr>
              <p:cNvPr id="707" name="Shape 277"/>
              <p:cNvGrpSpPr/>
              <p:nvPr/>
            </p:nvGrpSpPr>
            <p:grpSpPr>
              <a:xfrm>
                <a:off x="1045004" y="1278055"/>
                <a:ext cx="1158001" cy="272700"/>
                <a:chOff x="0" y="0"/>
                <a:chExt cx="1158000" cy="272699"/>
              </a:xfrm>
            </p:grpSpPr>
            <p:sp>
              <p:nvSpPr>
                <p:cNvPr id="705" name="Rounded Rectangle"/>
                <p:cNvSpPr/>
                <p:nvPr/>
              </p:nvSpPr>
              <p:spPr>
                <a:xfrm>
                  <a:off x="0" y="0"/>
                  <a:ext cx="1158001"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endParaRPr/>
                </a:p>
              </p:txBody>
            </p:sp>
            <p:sp>
              <p:nvSpPr>
                <p:cNvPr id="706" name="Auctioneer"/>
                <p:cNvSpPr txBox="1"/>
                <p:nvPr/>
              </p:nvSpPr>
              <p:spPr>
                <a:xfrm>
                  <a:off x="7219" y="47449"/>
                  <a:ext cx="114356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r>
                    <a:t>Auctioneer</a:t>
                  </a:r>
                </a:p>
              </p:txBody>
            </p:sp>
          </p:grpSp>
          <p:sp>
            <p:nvSpPr>
              <p:cNvPr id="708" name="Shape 278"/>
              <p:cNvSpPr/>
              <p:nvPr/>
            </p:nvSpPr>
            <p:spPr>
              <a:xfrm>
                <a:off x="1075463" y="1315447"/>
                <a:ext cx="217500" cy="2138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780" y="5940"/>
                    </a:lnTo>
                    <a:lnTo>
                      <a:pt x="4780" y="8370"/>
                    </a:lnTo>
                    <a:lnTo>
                      <a:pt x="8410" y="8370"/>
                    </a:lnTo>
                    <a:lnTo>
                      <a:pt x="8410" y="4860"/>
                    </a:lnTo>
                    <a:lnTo>
                      <a:pt x="6020" y="4860"/>
                    </a:lnTo>
                    <a:lnTo>
                      <a:pt x="10800" y="0"/>
                    </a:lnTo>
                    <a:lnTo>
                      <a:pt x="15580" y="4860"/>
                    </a:lnTo>
                    <a:lnTo>
                      <a:pt x="13190" y="4860"/>
                    </a:lnTo>
                    <a:lnTo>
                      <a:pt x="13190" y="8370"/>
                    </a:lnTo>
                    <a:lnTo>
                      <a:pt x="16820" y="8370"/>
                    </a:lnTo>
                    <a:lnTo>
                      <a:pt x="16820" y="5940"/>
                    </a:lnTo>
                    <a:lnTo>
                      <a:pt x="21600" y="10800"/>
                    </a:lnTo>
                    <a:lnTo>
                      <a:pt x="16820" y="15660"/>
                    </a:lnTo>
                    <a:lnTo>
                      <a:pt x="16820" y="13230"/>
                    </a:lnTo>
                    <a:lnTo>
                      <a:pt x="13190" y="13230"/>
                    </a:lnTo>
                    <a:lnTo>
                      <a:pt x="13190" y="16740"/>
                    </a:lnTo>
                    <a:lnTo>
                      <a:pt x="15580" y="16740"/>
                    </a:lnTo>
                    <a:lnTo>
                      <a:pt x="10800" y="21600"/>
                    </a:lnTo>
                    <a:lnTo>
                      <a:pt x="6020" y="16740"/>
                    </a:lnTo>
                    <a:lnTo>
                      <a:pt x="8410" y="16740"/>
                    </a:lnTo>
                    <a:lnTo>
                      <a:pt x="8410" y="13230"/>
                    </a:lnTo>
                    <a:lnTo>
                      <a:pt x="4780" y="13230"/>
                    </a:lnTo>
                    <a:lnTo>
                      <a:pt x="4780" y="1566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709" name="Shape 279"/>
              <p:cNvSpPr/>
              <p:nvPr/>
            </p:nvSpPr>
            <p:spPr>
              <a:xfrm>
                <a:off x="1775669" y="1726626"/>
                <a:ext cx="192001" cy="189300"/>
              </a:xfrm>
              <a:custGeom>
                <a:avLst/>
                <a:gdLst/>
                <a:ahLst/>
                <a:cxnLst>
                  <a:cxn ang="0">
                    <a:pos x="wd2" y="hd2"/>
                  </a:cxn>
                  <a:cxn ang="5400000">
                    <a:pos x="wd2" y="hd2"/>
                  </a:cxn>
                  <a:cxn ang="10800000">
                    <a:pos x="wd2" y="hd2"/>
                  </a:cxn>
                  <a:cxn ang="16200000">
                    <a:pos x="wd2" y="hd2"/>
                  </a:cxn>
                </a:cxnLst>
                <a:rect l="0" t="0" r="r" b="b"/>
                <a:pathLst>
                  <a:path w="21511" h="21528"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710" name="Shape 280"/>
              <p:cNvSpPr txBox="1"/>
              <p:nvPr/>
            </p:nvSpPr>
            <p:spPr>
              <a:xfrm>
                <a:off x="262805" y="1593073"/>
                <a:ext cx="704040"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Windows</a:t>
                </a:r>
              </a:p>
              <a:p>
                <a:pPr>
                  <a:defRPr sz="1000">
                    <a:solidFill>
                      <a:srgbClr val="FFFFFF"/>
                    </a:solidFill>
                    <a:latin typeface="Proxima Nova Rg"/>
                    <a:ea typeface="Proxima Nova Rg"/>
                    <a:cs typeface="Proxima Nova Rg"/>
                    <a:sym typeface="Proxima Nova Rg"/>
                  </a:defRPr>
                </a:pPr>
                <a:r>
                  <a:t>Cell</a:t>
                </a:r>
              </a:p>
            </p:txBody>
          </p:sp>
          <p:sp>
            <p:nvSpPr>
              <p:cNvPr id="711" name="Shape 281"/>
              <p:cNvSpPr txBox="1"/>
              <p:nvPr/>
            </p:nvSpPr>
            <p:spPr>
              <a:xfrm>
                <a:off x="1939609" y="1594665"/>
                <a:ext cx="482824"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Linux</a:t>
                </a:r>
              </a:p>
              <a:p>
                <a:pPr>
                  <a:defRPr sz="1000">
                    <a:solidFill>
                      <a:srgbClr val="FFFFFF"/>
                    </a:solidFill>
                    <a:latin typeface="Proxima Nova Rg"/>
                    <a:ea typeface="Proxima Nova Rg"/>
                    <a:cs typeface="Proxima Nova Rg"/>
                    <a:sym typeface="Proxima Nova Rg"/>
                  </a:defRPr>
                </a:pPr>
                <a:r>
                  <a:t>Cell</a:t>
                </a:r>
              </a:p>
            </p:txBody>
          </p:sp>
        </p:grpSp>
      </p:grpSp>
      <p:sp>
        <p:nvSpPr>
          <p:cNvPr id="714" name="Shape 282"/>
          <p:cNvSpPr/>
          <p:nvPr/>
        </p:nvSpPr>
        <p:spPr>
          <a:xfrm flipV="1">
            <a:off x="1874479" y="1440279"/>
            <a:ext cx="1174347" cy="7119"/>
          </a:xfrm>
          <a:prstGeom prst="line">
            <a:avLst/>
          </a:prstGeom>
          <a:ln w="19050">
            <a:solidFill>
              <a:srgbClr val="FFFFFF"/>
            </a:solidFill>
            <a:tailEnd type="triangle"/>
          </a:ln>
        </p:spPr>
        <p:txBody>
          <a:bodyPr lIns="45719" rIns="45719"/>
          <a:lstStyle/>
          <a:p>
            <a:endParaRPr/>
          </a:p>
        </p:txBody>
      </p:sp>
      <p:sp>
        <p:nvSpPr>
          <p:cNvPr id="717" name="Shape 283"/>
          <p:cNvSpPr/>
          <p:nvPr/>
        </p:nvSpPr>
        <p:spPr>
          <a:xfrm>
            <a:off x="1879263" y="2505220"/>
            <a:ext cx="862669" cy="1429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9050">
            <a:solidFill>
              <a:srgbClr val="FFFFFF"/>
            </a:solidFill>
            <a:tailEnd type="triangle"/>
          </a:ln>
        </p:spPr>
        <p:txBody>
          <a:bodyPr/>
          <a:lstStyle/>
          <a:p>
            <a:endParaRPr/>
          </a:p>
        </p:txBody>
      </p:sp>
      <p:pic>
        <p:nvPicPr>
          <p:cNvPr id="716" name="Picture 1" descr="Picture 1"/>
          <p:cNvPicPr>
            <a:picLocks noChangeAspect="1"/>
          </p:cNvPicPr>
          <p:nvPr/>
        </p:nvPicPr>
        <p:blipFill>
          <a:blip r:embed="rId10">
            <a:extLst/>
          </a:blip>
          <a:stretch>
            <a:fillRect/>
          </a:stretch>
        </p:blipFill>
        <p:spPr>
          <a:xfrm>
            <a:off x="5326308" y="4494631"/>
            <a:ext cx="633706" cy="223977"/>
          </a:xfrm>
          <a:prstGeom prst="rect">
            <a:avLst/>
          </a:prstGeom>
          <a:ln w="12700">
            <a:miter lim="400000"/>
          </a:ln>
        </p:spPr>
      </p:pic>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Rectangle 4"/>
          <p:cNvSpPr/>
          <p:nvPr/>
        </p:nvSpPr>
        <p:spPr>
          <a:xfrm>
            <a:off x="3859822" y="79130"/>
            <a:ext cx="5176716" cy="495886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722" name="Picture 3" descr="Picture 3"/>
          <p:cNvPicPr>
            <a:picLocks noChangeAspect="1"/>
          </p:cNvPicPr>
          <p:nvPr/>
        </p:nvPicPr>
        <p:blipFill>
          <a:blip r:embed="rId3">
            <a:extLst/>
          </a:blip>
          <a:stretch>
            <a:fillRect/>
          </a:stretch>
        </p:blipFill>
        <p:spPr>
          <a:xfrm>
            <a:off x="3889295" y="451339"/>
            <a:ext cx="5147244" cy="4214446"/>
          </a:xfrm>
          <a:prstGeom prst="rect">
            <a:avLst/>
          </a:prstGeom>
          <a:ln w="12700">
            <a:miter lim="400000"/>
          </a:ln>
        </p:spPr>
      </p:pic>
      <p:sp>
        <p:nvSpPr>
          <p:cNvPr id="723" name="TextBox 5"/>
          <p:cNvSpPr txBox="1"/>
          <p:nvPr/>
        </p:nvSpPr>
        <p:spPr>
          <a:xfrm>
            <a:off x="738553" y="1435177"/>
            <a:ext cx="2655279"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FFFFFF"/>
                </a:solidFill>
                <a:latin typeface="Proxima Nova Rg"/>
                <a:ea typeface="Proxima Nova Rg"/>
                <a:cs typeface="Proxima Nova Rg"/>
                <a:sym typeface="Proxima Nova Rg"/>
              </a:defRPr>
            </a:pPr>
            <a:r>
              <a:t>PCF 2.0</a:t>
            </a:r>
          </a:p>
          <a:p>
            <a:pPr>
              <a:defRPr sz="2800">
                <a:solidFill>
                  <a:srgbClr val="FFFFFF"/>
                </a:solidFill>
                <a:latin typeface="Proxima Nova Rg"/>
                <a:ea typeface="Proxima Nova Rg"/>
                <a:cs typeface="Proxima Nova Rg"/>
                <a:sym typeface="Proxima Nova Rg"/>
              </a:defRPr>
            </a:pPr>
            <a:endParaRPr/>
          </a:p>
          <a:p>
            <a:pPr>
              <a:defRPr sz="2800" b="1">
                <a:solidFill>
                  <a:srgbClr val="FFFFFF"/>
                </a:solidFill>
                <a:latin typeface="Proxima Nova Rg"/>
                <a:ea typeface="Proxima Nova Rg"/>
                <a:cs typeface="Proxima Nova Rg"/>
                <a:sym typeface="Proxima Nova Rg"/>
              </a:defRPr>
            </a:pPr>
            <a:r>
              <a:t>Any App</a:t>
            </a:r>
          </a:p>
          <a:p>
            <a:pPr>
              <a:defRPr sz="2800" b="1">
                <a:solidFill>
                  <a:srgbClr val="FFFFFF"/>
                </a:solidFill>
                <a:latin typeface="Proxima Nova Rg"/>
                <a:ea typeface="Proxima Nova Rg"/>
                <a:cs typeface="Proxima Nova Rg"/>
                <a:sym typeface="Proxima Nova Rg"/>
              </a:defRPr>
            </a:pPr>
            <a:r>
              <a:t>Every Cloud</a:t>
            </a:r>
          </a:p>
          <a:p>
            <a:pPr>
              <a:defRPr sz="2800" b="1">
                <a:solidFill>
                  <a:srgbClr val="FFFFFF"/>
                </a:solidFill>
                <a:latin typeface="Proxima Nova Rg"/>
                <a:ea typeface="Proxima Nova Rg"/>
                <a:cs typeface="Proxima Nova Rg"/>
                <a:sym typeface="Proxima Nova Rg"/>
              </a:defRPr>
            </a:pPr>
            <a:r>
              <a:t>One Platform</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Shape 288"/>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728" name="Shape 289"/>
          <p:cNvSpPr txBox="1"/>
          <p:nvPr/>
        </p:nvSpPr>
        <p:spPr>
          <a:xfrm>
            <a:off x="202017" y="329609"/>
            <a:ext cx="8601741" cy="955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800" b="1">
                <a:solidFill>
                  <a:srgbClr val="FFFFFF"/>
                </a:solidFill>
                <a:latin typeface="Proxima Nova Rg"/>
                <a:ea typeface="Proxima Nova Rg"/>
                <a:cs typeface="Proxima Nova Rg"/>
                <a:sym typeface="Proxima Nova Rg"/>
              </a:defRPr>
            </a:lvl1pPr>
          </a:lstStyle>
          <a:p>
            <a:r>
              <a:t>Deploying .NET applications? It doesn’t have to be terrible.</a:t>
            </a:r>
          </a:p>
        </p:txBody>
      </p:sp>
      <p:graphicFrame>
        <p:nvGraphicFramePr>
          <p:cNvPr id="729" name="Shape 290"/>
          <p:cNvGraphicFramePr/>
          <p:nvPr/>
        </p:nvGraphicFramePr>
        <p:xfrm>
          <a:off x="1041989" y="1656166"/>
          <a:ext cx="6889900" cy="3200420"/>
        </p:xfrm>
        <a:graphic>
          <a:graphicData uri="http://schemas.openxmlformats.org/drawingml/2006/table">
            <a:tbl>
              <a:tblPr firstRow="1" bandRow="1">
                <a:tableStyleId>{4C3C2611-4C71-4FC5-86AE-919BDF0F9419}</a:tableStyleId>
              </a:tblPr>
              <a:tblGrid>
                <a:gridCol w="3444950"/>
                <a:gridCol w="3444950"/>
              </a:tblGrid>
              <a:tr h="370850">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Traditional .NET deployment on VMs</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Pivotal Cloud Foundry</a:t>
                      </a: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chemeClr val="accent2"/>
                    </a:solidFill>
                  </a:tcPr>
                </a:tc>
              </a:tr>
              <a:tr h="370850">
                <a:tc>
                  <a:txBody>
                    <a:bodyPr/>
                    <a:lstStyle/>
                    <a:p>
                      <a:pPr>
                        <a:defRPr sz="1800"/>
                      </a:pPr>
                      <a:r>
                        <a:rPr>
                          <a:solidFill>
                            <a:srgbClr val="FFFFFF"/>
                          </a:solidFill>
                          <a:latin typeface="Proxima Nova Rg"/>
                          <a:ea typeface="Proxima Nova Rg"/>
                          <a:cs typeface="Proxima Nova Rg"/>
                          <a:sym typeface="Proxima Nova Rg"/>
                        </a:rPr>
                        <a:t>Provision a VM
Configure IP, DNS
Configure firewall 
Windows updates, reboot…
Install IIS
Deploy application
Configure app pool
Configure SSL
Configure load balancer</a:t>
                      </a:r>
                    </a:p>
                  </a:txBody>
                  <a:tcPr marL="45725" marR="45725" marT="45725" marB="45725" horzOverflow="overflow">
                    <a:lnL>
                      <a:solidFill>
                        <a:srgbClr val="000000">
                          <a:alpha val="0"/>
                        </a:srgbClr>
                      </a:solidFill>
                    </a:lnL>
                    <a:lnT w="12700">
                      <a:solidFill>
                        <a:srgbClr val="FFFFFF"/>
                      </a:solidFill>
                    </a:lnT>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 cf push</a:t>
                      </a:r>
                    </a:p>
                  </a:txBody>
                  <a:tcPr marL="45725" marR="45725" marT="45725" marB="45725" anchor="ctr" horzOverflow="overflow">
                    <a:lnR>
                      <a:solidFill>
                        <a:srgbClr val="000000">
                          <a:alpha val="0"/>
                        </a:srgbClr>
                      </a:solidFill>
                    </a:lnR>
                    <a:lnT w="12700">
                      <a:solidFill>
                        <a:srgbClr val="FFFFFF"/>
                      </a:solidFill>
                    </a:lnT>
                    <a:lnB>
                      <a:solidFill>
                        <a:srgbClr val="000000">
                          <a:alpha val="0"/>
                        </a:srgbClr>
                      </a:solidFill>
                    </a:lnB>
                    <a:solidFill>
                      <a:srgbClr val="23323D"/>
                    </a:solidFill>
                  </a:tcPr>
                </a:tc>
              </a:tr>
            </a:tbl>
          </a:graphicData>
        </a:graphic>
      </p:graphicFrame>
      <p:sp>
        <p:nvSpPr>
          <p:cNvPr id="730" name="Rectangle 1"/>
          <p:cNvSpPr/>
          <p:nvPr/>
        </p:nvSpPr>
        <p:spPr>
          <a:xfrm>
            <a:off x="1041989" y="2349794"/>
            <a:ext cx="3253565" cy="2668773"/>
          </a:xfrm>
          <a:prstGeom prst="rect">
            <a:avLst/>
          </a:prstGeom>
          <a:solidFill>
            <a:srgbClr val="22313C"/>
          </a:solidFill>
          <a:ln w="12700">
            <a:miter lim="400000"/>
          </a:ln>
        </p:spPr>
        <p:txBody>
          <a:bodyPr lIns="45719" rIns="45719" anchor="ctr"/>
          <a:lstStyle/>
          <a:p>
            <a:pPr algn="ctr">
              <a:defRPr>
                <a:solidFill>
                  <a:srgbClr val="FFFFFF"/>
                </a:solidFill>
              </a:defRPr>
            </a:pPr>
            <a:endParaRPr/>
          </a:p>
        </p:txBody>
      </p:sp>
      <p:sp>
        <p:nvSpPr>
          <p:cNvPr id="731" name="Rectangle 5"/>
          <p:cNvSpPr/>
          <p:nvPr/>
        </p:nvSpPr>
        <p:spPr>
          <a:xfrm>
            <a:off x="4502887" y="2349794"/>
            <a:ext cx="3253564" cy="2668773"/>
          </a:xfrm>
          <a:prstGeom prst="rect">
            <a:avLst/>
          </a:prstGeom>
          <a:solidFill>
            <a:srgbClr val="22313C"/>
          </a:solidFill>
          <a:ln w="12700">
            <a:miter lim="400000"/>
          </a:ln>
        </p:spPr>
        <p:txBody>
          <a:bodyPr lIns="45719" rIns="45719" anchor="ctr"/>
          <a:lstStyle/>
          <a:p>
            <a:pPr algn="ctr">
              <a:defRPr>
                <a:solidFill>
                  <a:srgbClr val="FFFFFF"/>
                </a:solidFill>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3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1" animBg="1" advAuto="0"/>
      <p:bldP spid="731"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Shape 295"/>
          <p:cNvSpPr/>
          <p:nvPr/>
        </p:nvSpPr>
        <p:spPr>
          <a:xfrm>
            <a:off x="4840401" y="530940"/>
            <a:ext cx="3657013" cy="4011562"/>
          </a:xfrm>
          <a:prstGeom prst="rect">
            <a:avLst/>
          </a:prstGeom>
          <a:solidFill>
            <a:srgbClr val="FFFFFF"/>
          </a:solidFill>
          <a:ln>
            <a:solidFill>
              <a:srgbClr val="FFFFFF"/>
            </a:solidFill>
          </a:ln>
        </p:spPr>
        <p:txBody>
          <a:bodyPr lIns="45719" rIns="45719" anchor="ctr"/>
          <a:lstStyle/>
          <a:p>
            <a:pPr algn="ctr">
              <a:defRPr sz="1800">
                <a:solidFill>
                  <a:srgbClr val="FFFFFF"/>
                </a:solidFill>
                <a:latin typeface="Proxima Nova Rg"/>
                <a:ea typeface="Proxima Nova Rg"/>
                <a:cs typeface="Proxima Nova Rg"/>
                <a:sym typeface="Proxima Nova Rg"/>
              </a:defRPr>
            </a:pPr>
            <a:endParaRPr/>
          </a:p>
        </p:txBody>
      </p:sp>
      <p:sp>
        <p:nvSpPr>
          <p:cNvPr id="736" name="Shape 296"/>
          <p:cNvSpPr txBox="1"/>
          <p:nvPr/>
        </p:nvSpPr>
        <p:spPr>
          <a:xfrm>
            <a:off x="481780" y="2150465"/>
            <a:ext cx="3942738" cy="54800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3200">
                <a:solidFill>
                  <a:srgbClr val="D8D8D8"/>
                </a:solidFill>
              </a:defRPr>
            </a:pPr>
            <a:r>
              <a:t>~$</a:t>
            </a:r>
            <a:r>
              <a:rPr>
                <a:solidFill>
                  <a:srgbClr val="FFFFFF"/>
                </a:solidFill>
              </a:rPr>
              <a:t> cf push</a:t>
            </a:r>
          </a:p>
        </p:txBody>
      </p:sp>
      <p:grpSp>
        <p:nvGrpSpPr>
          <p:cNvPr id="739" name="Shape 297"/>
          <p:cNvGrpSpPr/>
          <p:nvPr/>
        </p:nvGrpSpPr>
        <p:grpSpPr>
          <a:xfrm>
            <a:off x="4840401" y="250977"/>
            <a:ext cx="3657013" cy="412731"/>
            <a:chOff x="0" y="0"/>
            <a:chExt cx="3657012" cy="412729"/>
          </a:xfrm>
        </p:grpSpPr>
        <p:sp>
          <p:nvSpPr>
            <p:cNvPr id="737" name="Rectangle"/>
            <p:cNvSpPr/>
            <p:nvPr/>
          </p:nvSpPr>
          <p:spPr>
            <a:xfrm>
              <a:off x="-1" y="-1"/>
              <a:ext cx="3657014" cy="41273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endParaRPr/>
            </a:p>
          </p:txBody>
        </p:sp>
        <p:sp>
          <p:nvSpPr>
            <p:cNvPr id="738" name="Code Complete &amp; Tested"/>
            <p:cNvSpPr txBox="1"/>
            <p:nvPr/>
          </p:nvSpPr>
          <p:spPr>
            <a:xfrm>
              <a:off x="-1" y="20964"/>
              <a:ext cx="3657014"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Code Complete &amp; Tested</a:t>
              </a:r>
            </a:p>
          </p:txBody>
        </p:sp>
      </p:grpSp>
      <p:sp>
        <p:nvSpPr>
          <p:cNvPr id="740" name="Shape 298"/>
          <p:cNvSpPr txBox="1"/>
          <p:nvPr/>
        </p:nvSpPr>
        <p:spPr>
          <a:xfrm>
            <a:off x="4867571" y="769527"/>
            <a:ext cx="3602675" cy="34162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20000"/>
              </a:lnSpc>
              <a:defRPr>
                <a:latin typeface="Proxima Nova Rg"/>
                <a:ea typeface="Proxima Nova Rg"/>
                <a:cs typeface="Proxima Nova Rg"/>
                <a:sym typeface="Proxima Nova Rg"/>
              </a:defRPr>
            </a:pPr>
            <a:r>
              <a:t>Find available hosts </a:t>
            </a:r>
          </a:p>
          <a:p>
            <a:pPr algn="ctr">
              <a:lnSpc>
                <a:spcPct val="120000"/>
              </a:lnSpc>
              <a:defRPr>
                <a:latin typeface="Proxima Nova Rg"/>
                <a:ea typeface="Proxima Nova Rg"/>
                <a:cs typeface="Proxima Nova Rg"/>
                <a:sym typeface="Proxima Nova Rg"/>
              </a:defRPr>
            </a:pPr>
            <a:r>
              <a:t>Install &amp; configure runtime</a:t>
            </a:r>
          </a:p>
          <a:p>
            <a:pPr algn="ctr">
              <a:lnSpc>
                <a:spcPct val="120000"/>
              </a:lnSpc>
              <a:defRPr>
                <a:latin typeface="Proxima Nova Rg"/>
                <a:ea typeface="Proxima Nova Rg"/>
                <a:cs typeface="Proxima Nova Rg"/>
                <a:sym typeface="Proxima Nova Rg"/>
              </a:defRPr>
            </a:pPr>
            <a:r>
              <a:t>Install &amp; configure middleware</a:t>
            </a:r>
          </a:p>
          <a:p>
            <a:pPr algn="ctr">
              <a:lnSpc>
                <a:spcPct val="120000"/>
              </a:lnSpc>
              <a:defRPr>
                <a:latin typeface="Proxima Nova Rg"/>
                <a:ea typeface="Proxima Nova Rg"/>
                <a:cs typeface="Proxima Nova Rg"/>
                <a:sym typeface="Proxima Nova Rg"/>
              </a:defRPr>
            </a:pPr>
            <a:r>
              <a:t>Pull application source code</a:t>
            </a:r>
          </a:p>
          <a:p>
            <a:pPr algn="ctr">
              <a:lnSpc>
                <a:spcPct val="120000"/>
              </a:lnSpc>
              <a:defRPr>
                <a:latin typeface="Proxima Nova Rg"/>
                <a:ea typeface="Proxima Nova Rg"/>
                <a:cs typeface="Proxima Nova Rg"/>
                <a:sym typeface="Proxima Nova Rg"/>
              </a:defRPr>
            </a:pPr>
            <a:r>
              <a:t>Retrieve dependent libraries</a:t>
            </a:r>
          </a:p>
          <a:p>
            <a:pPr algn="ctr">
              <a:lnSpc>
                <a:spcPct val="120000"/>
              </a:lnSpc>
              <a:defRPr>
                <a:latin typeface="Proxima Nova Rg"/>
                <a:ea typeface="Proxima Nova Rg"/>
                <a:cs typeface="Proxima Nova Rg"/>
                <a:sym typeface="Proxima Nova Rg"/>
              </a:defRPr>
            </a:pPr>
            <a:r>
              <a:t>Create application package</a:t>
            </a:r>
          </a:p>
          <a:p>
            <a:pPr algn="ctr">
              <a:lnSpc>
                <a:spcPct val="120000"/>
              </a:lnSpc>
              <a:defRPr>
                <a:latin typeface="Proxima Nova Rg"/>
                <a:ea typeface="Proxima Nova Rg"/>
                <a:cs typeface="Proxima Nova Rg"/>
                <a:sym typeface="Proxima Nova Rg"/>
              </a:defRPr>
            </a:pPr>
            <a:r>
              <a:t>Install, configure dependent service(s)</a:t>
            </a:r>
          </a:p>
          <a:p>
            <a:pPr algn="ctr">
              <a:lnSpc>
                <a:spcPct val="120000"/>
              </a:lnSpc>
              <a:defRPr>
                <a:latin typeface="Proxima Nova Rg"/>
                <a:ea typeface="Proxima Nova Rg"/>
                <a:cs typeface="Proxima Nova Rg"/>
                <a:sym typeface="Proxima Nova Rg"/>
              </a:defRPr>
            </a:pPr>
            <a:r>
              <a:t>Deploy container to host(s) </a:t>
            </a:r>
          </a:p>
          <a:p>
            <a:pPr algn="ctr">
              <a:lnSpc>
                <a:spcPct val="120000"/>
              </a:lnSpc>
              <a:defRPr>
                <a:latin typeface="Proxima Nova Rg"/>
                <a:ea typeface="Proxima Nova Rg"/>
                <a:cs typeface="Proxima Nova Rg"/>
                <a:sym typeface="Proxima Nova Rg"/>
              </a:defRPr>
            </a:pPr>
            <a:r>
              <a:t>Load environment variables</a:t>
            </a:r>
          </a:p>
          <a:p>
            <a:pPr algn="ctr">
              <a:lnSpc>
                <a:spcPct val="120000"/>
              </a:lnSpc>
              <a:defRPr>
                <a:latin typeface="Proxima Nova Rg"/>
                <a:ea typeface="Proxima Nova Rg"/>
                <a:cs typeface="Proxima Nova Rg"/>
                <a:sym typeface="Proxima Nova Rg"/>
              </a:defRPr>
            </a:pPr>
            <a:r>
              <a:t>Configure load balancer</a:t>
            </a:r>
          </a:p>
          <a:p>
            <a:pPr algn="ctr">
              <a:lnSpc>
                <a:spcPct val="120000"/>
              </a:lnSpc>
              <a:defRPr>
                <a:latin typeface="Proxima Nova Rg"/>
                <a:ea typeface="Proxima Nova Rg"/>
                <a:cs typeface="Proxima Nova Rg"/>
                <a:sym typeface="Proxima Nova Rg"/>
              </a:defRPr>
            </a:pPr>
            <a:r>
              <a:t>Configure firewalls</a:t>
            </a:r>
          </a:p>
          <a:p>
            <a:pPr algn="ctr">
              <a:lnSpc>
                <a:spcPct val="120000"/>
              </a:lnSpc>
              <a:defRPr>
                <a:latin typeface="Proxima Nova Rg"/>
                <a:ea typeface="Proxima Nova Rg"/>
                <a:cs typeface="Proxima Nova Rg"/>
                <a:sym typeface="Proxima Nova Rg"/>
              </a:defRPr>
            </a:pPr>
            <a:r>
              <a:t>Update service monitoring tools </a:t>
            </a:r>
          </a:p>
          <a:p>
            <a:pPr algn="ctr">
              <a:lnSpc>
                <a:spcPct val="120000"/>
              </a:lnSpc>
              <a:defRPr>
                <a:latin typeface="Proxima Nova Rg"/>
                <a:ea typeface="Proxima Nova Rg"/>
                <a:cs typeface="Proxima Nova Rg"/>
                <a:sym typeface="Proxima Nova Rg"/>
              </a:defRPr>
            </a:pPr>
            <a:r>
              <a:t>Configure log collector</a:t>
            </a:r>
          </a:p>
        </p:txBody>
      </p:sp>
      <p:grpSp>
        <p:nvGrpSpPr>
          <p:cNvPr id="743" name="Shape 299"/>
          <p:cNvGrpSpPr/>
          <p:nvPr/>
        </p:nvGrpSpPr>
        <p:grpSpPr>
          <a:xfrm>
            <a:off x="4840401" y="4415616"/>
            <a:ext cx="3658813" cy="411480"/>
            <a:chOff x="0" y="0"/>
            <a:chExt cx="3658811" cy="411479"/>
          </a:xfrm>
        </p:grpSpPr>
        <p:sp>
          <p:nvSpPr>
            <p:cNvPr id="741" name="Rectangle"/>
            <p:cNvSpPr/>
            <p:nvPr/>
          </p:nvSpPr>
          <p:spPr>
            <a:xfrm>
              <a:off x="0" y="-1"/>
              <a:ext cx="3658812" cy="41148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endParaRPr/>
            </a:p>
          </p:txBody>
        </p:sp>
        <p:sp>
          <p:nvSpPr>
            <p:cNvPr id="742" name="Application in Production"/>
            <p:cNvSpPr txBox="1"/>
            <p:nvPr/>
          </p:nvSpPr>
          <p:spPr>
            <a:xfrm>
              <a:off x="0" y="20339"/>
              <a:ext cx="3658812"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Application in Production</a:t>
              </a:r>
            </a:p>
          </p:txBody>
        </p:sp>
      </p:grpSp>
      <p:pic>
        <p:nvPicPr>
          <p:cNvPr id="744" name="Shape 300" descr="Shape 300"/>
          <p:cNvPicPr>
            <a:picLocks noChangeAspect="1"/>
          </p:cNvPicPr>
          <p:nvPr/>
        </p:nvPicPr>
        <p:blipFill>
          <a:blip r:embed="rId2">
            <a:alphaModFix amt="50000"/>
            <a:extLst/>
          </a:blip>
          <a:stretch>
            <a:fillRect/>
          </a:stretch>
        </p:blipFill>
        <p:spPr>
          <a:xfrm>
            <a:off x="6553219" y="4131023"/>
            <a:ext cx="231378" cy="231378"/>
          </a:xfrm>
          <a:prstGeom prst="rect">
            <a:avLst/>
          </a:prstGeom>
          <a:ln w="12700">
            <a:miter lim="400000"/>
          </a:ln>
        </p:spPr>
      </p:pic>
      <p:sp>
        <p:nvSpPr>
          <p:cNvPr id="745" name="Shape 301"/>
          <p:cNvSpPr/>
          <p:nvPr/>
        </p:nvSpPr>
        <p:spPr>
          <a:xfrm>
            <a:off x="3226488" y="740284"/>
            <a:ext cx="648929" cy="35928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54"/>
                  <a:pt x="10800" y="21275"/>
                </a:cubicBezTo>
                <a:lnTo>
                  <a:pt x="10800" y="11125"/>
                </a:lnTo>
                <a:cubicBezTo>
                  <a:pt x="10800" y="10946"/>
                  <a:pt x="5965" y="10800"/>
                  <a:pt x="0" y="10800"/>
                </a:cubicBezTo>
                <a:cubicBezTo>
                  <a:pt x="5965" y="10800"/>
                  <a:pt x="10800" y="10654"/>
                  <a:pt x="10800" y="10475"/>
                </a:cubicBezTo>
                <a:lnTo>
                  <a:pt x="10800" y="325"/>
                </a:lnTo>
                <a:cubicBezTo>
                  <a:pt x="10800" y="146"/>
                  <a:pt x="15635" y="0"/>
                  <a:pt x="21600" y="0"/>
                </a:cubicBezTo>
              </a:path>
            </a:pathLst>
          </a:custGeom>
          <a:ln w="25400">
            <a:solidFill>
              <a:schemeClr val="accent1"/>
            </a:solidFill>
          </a:ln>
          <a:effectLst>
            <a:outerShdw blurRad="38100" dist="20000" dir="5400000" rotWithShape="0">
              <a:srgbClr val="000000">
                <a:alpha val="37647"/>
              </a:srgbClr>
            </a:outerShdw>
          </a:effectLst>
        </p:spPr>
        <p:txBody>
          <a:bodyPr lIns="45719" rIns="45719" anchor="ctr"/>
          <a:lstStyle/>
          <a:p>
            <a:pPr algn="ctr">
              <a:defRPr sz="1800"/>
            </a:pPr>
            <a:endParaRPr/>
          </a:p>
        </p:txBody>
      </p:sp>
      <p:sp>
        <p:nvSpPr>
          <p:cNvPr id="746" name="Shape 302"/>
          <p:cNvSpPr txBox="1"/>
          <p:nvPr/>
        </p:nvSpPr>
        <p:spPr>
          <a:xfrm>
            <a:off x="3589904" y="1965448"/>
            <a:ext cx="1248696" cy="1005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2000" b="1">
                <a:solidFill>
                  <a:schemeClr val="accent1"/>
                </a:solidFill>
                <a:latin typeface="Proxima Nova Extrabold"/>
                <a:ea typeface="Proxima Nova Extrabold"/>
                <a:cs typeface="Proxima Nova Extrabold"/>
                <a:sym typeface="Proxima Nova Extrabold"/>
              </a:defRPr>
            </a:pPr>
            <a:r>
              <a:t>45 </a:t>
            </a:r>
          </a:p>
          <a:p>
            <a:pPr algn="ctr">
              <a:defRPr sz="2000" b="1">
                <a:solidFill>
                  <a:schemeClr val="accent1"/>
                </a:solidFill>
                <a:latin typeface="Proxima Nova Extrabold"/>
                <a:ea typeface="Proxima Nova Extrabold"/>
                <a:cs typeface="Proxima Nova Extrabold"/>
                <a:sym typeface="Proxima Nova Extrabold"/>
              </a:defRPr>
            </a:pPr>
            <a:r>
              <a:t>seconds</a:t>
            </a:r>
          </a:p>
          <a:p>
            <a:pPr algn="ctr">
              <a:defRPr sz="2000" b="1">
                <a:solidFill>
                  <a:schemeClr val="accent1"/>
                </a:solidFill>
                <a:latin typeface="Proxima Nova Extrabold"/>
                <a:ea typeface="Proxima Nova Extrabold"/>
                <a:cs typeface="Proxima Nova Extrabold"/>
                <a:sym typeface="Proxima Nova Extrabold"/>
              </a:defRPr>
            </a:pPr>
            <a:r>
              <a:t>later</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38"/>
          <p:cNvSpPr txBox="1"/>
          <p:nvPr/>
        </p:nvSpPr>
        <p:spPr>
          <a:xfrm>
            <a:off x="637953" y="1696120"/>
            <a:ext cx="5741582" cy="63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3600" b="1">
                <a:solidFill>
                  <a:schemeClr val="accent2"/>
                </a:solidFill>
                <a:latin typeface="Proxima Nova Rg"/>
                <a:ea typeface="Proxima Nova Rg"/>
                <a:cs typeface="Proxima Nova Rg"/>
                <a:sym typeface="Proxima Nova Rg"/>
              </a:defRPr>
            </a:lvl1pPr>
          </a:lstStyle>
          <a:p>
            <a:r>
              <a:t>Goal of this boot camp.</a:t>
            </a:r>
          </a:p>
        </p:txBody>
      </p:sp>
      <p:sp>
        <p:nvSpPr>
          <p:cNvPr id="232" name="Shape 39"/>
          <p:cNvSpPr txBox="1"/>
          <p:nvPr/>
        </p:nvSpPr>
        <p:spPr>
          <a:xfrm>
            <a:off x="637953" y="2477385"/>
            <a:ext cx="7315201"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400">
                <a:solidFill>
                  <a:srgbClr val="FFFFFF"/>
                </a:solidFill>
                <a:latin typeface="Proxima Nova Rg"/>
                <a:ea typeface="Proxima Nova Rg"/>
                <a:cs typeface="Proxima Nova Rg"/>
                <a:sym typeface="Proxima Nova Rg"/>
              </a:defRPr>
            </a:lvl1pPr>
          </a:lstStyle>
          <a:p>
            <a:r>
              <a:t>Introduce you to practices, platforms and tools for building modern Java applications. </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Box 1"/>
          <p:cNvSpPr txBox="1"/>
          <p:nvPr/>
        </p:nvSpPr>
        <p:spPr>
          <a:xfrm>
            <a:off x="393405" y="1362798"/>
            <a:ext cx="8240232" cy="2250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800">
                <a:solidFill>
                  <a:srgbClr val="FFFFFF"/>
                </a:solidFill>
                <a:latin typeface="Proxima Nova Light"/>
                <a:ea typeface="Proxima Nova Light"/>
                <a:cs typeface="Proxima Nova Light"/>
                <a:sym typeface="Proxima Nova Light"/>
              </a:defRPr>
            </a:pPr>
            <a:r>
              <a:t>$ cf push my-app -p target/myapp.jar</a:t>
            </a:r>
          </a:p>
          <a:p>
            <a:pPr>
              <a:defRPr sz="2800">
                <a:solidFill>
                  <a:srgbClr val="FFFFFF"/>
                </a:solidFill>
                <a:latin typeface="Proxima Nova Light"/>
                <a:ea typeface="Proxima Nova Light"/>
                <a:cs typeface="Proxima Nova Light"/>
                <a:sym typeface="Proxima Nova Light"/>
              </a:defRPr>
            </a:pPr>
            <a:endParaRPr/>
          </a:p>
          <a:p>
            <a:pPr>
              <a:defRPr sz="2800" b="1">
                <a:solidFill>
                  <a:srgbClr val="FFFFFF"/>
                </a:solidFill>
                <a:latin typeface="Proxima Nova Extrabold"/>
                <a:ea typeface="Proxima Nova Extrabold"/>
                <a:cs typeface="Proxima Nova Extrabold"/>
                <a:sym typeface="Proxima Nova Extrabold"/>
              </a:defRPr>
            </a:pPr>
            <a:r>
              <a:t>or</a:t>
            </a:r>
            <a:endParaRPr sz="2000"/>
          </a:p>
          <a:p>
            <a:pPr>
              <a:defRPr sz="2800">
                <a:solidFill>
                  <a:srgbClr val="FFFFFF"/>
                </a:solidFill>
                <a:latin typeface="Proxima Nova Light"/>
                <a:ea typeface="Proxima Nova Light"/>
                <a:cs typeface="Proxima Nova Light"/>
                <a:sym typeface="Proxima Nova Light"/>
              </a:defRPr>
            </a:pPr>
            <a:r>
              <a:t> </a:t>
            </a:r>
          </a:p>
          <a:p>
            <a:pPr>
              <a:defRPr sz="2800">
                <a:solidFill>
                  <a:srgbClr val="FFFFFF"/>
                </a:solidFill>
                <a:latin typeface="Proxima Nova Light"/>
                <a:ea typeface="Proxima Nova Light"/>
                <a:cs typeface="Proxima Nova Light"/>
                <a:sym typeface="Proxima Nova Light"/>
              </a:defRPr>
            </a:pPr>
            <a:r>
              <a:t>$ cf push my-app --docker-image pivotal/my-image</a:t>
            </a:r>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 name="Picture 1" descr="Picture 1"/>
          <p:cNvPicPr>
            <a:picLocks noChangeAspect="1"/>
          </p:cNvPicPr>
          <p:nvPr/>
        </p:nvPicPr>
        <p:blipFill>
          <a:blip r:embed="rId3">
            <a:extLst/>
          </a:blip>
          <a:stretch>
            <a:fillRect/>
          </a:stretch>
        </p:blipFill>
        <p:spPr>
          <a:xfrm>
            <a:off x="749594" y="1784481"/>
            <a:ext cx="7644810" cy="3201909"/>
          </a:xfrm>
          <a:prstGeom prst="rect">
            <a:avLst/>
          </a:prstGeom>
          <a:ln w="12700">
            <a:miter lim="400000"/>
          </a:ln>
        </p:spPr>
      </p:pic>
      <p:sp>
        <p:nvSpPr>
          <p:cNvPr id="753" name="TextBox 2"/>
          <p:cNvSpPr txBox="1"/>
          <p:nvPr/>
        </p:nvSpPr>
        <p:spPr>
          <a:xfrm>
            <a:off x="127590" y="567719"/>
            <a:ext cx="8888819"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2800" b="1">
                <a:solidFill>
                  <a:srgbClr val="FFFFFF"/>
                </a:solidFill>
                <a:latin typeface="Proxima Nova Rg"/>
                <a:ea typeface="Proxima Nova Rg"/>
                <a:cs typeface="Proxima Nova Rg"/>
                <a:sym typeface="Proxima Nova Rg"/>
              </a:defRPr>
            </a:lvl1pPr>
          </a:lstStyle>
          <a:p>
            <a:r>
              <a:t>Buildpacks are language-aware</a:t>
            </a: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FFFFFF"/>
                </a:solidFill>
                <a:latin typeface="Proxima Nova Light"/>
                <a:ea typeface="Proxima Nova Light"/>
                <a:cs typeface="Proxima Nova Light"/>
                <a:sym typeface="Proxima Nova Light"/>
              </a:defRPr>
            </a:pPr>
            <a:endParaRPr/>
          </a:p>
          <a:p>
            <a:pPr>
              <a:defRPr sz="3200" b="1">
                <a:solidFill>
                  <a:srgbClr val="FFFFFF"/>
                </a:solidFill>
                <a:latin typeface="Proxima Nova Extrabold"/>
                <a:ea typeface="Proxima Nova Extrabold"/>
                <a:cs typeface="Proxima Nova Extrabold"/>
                <a:sym typeface="Proxima Nova Extrabold"/>
              </a:defRPr>
            </a:pPr>
            <a:r>
              <a:t>or</a:t>
            </a:r>
            <a:endParaRPr sz="2400"/>
          </a:p>
          <a:p>
            <a:pPr>
              <a:defRPr sz="2400">
                <a:solidFill>
                  <a:srgbClr val="FFFFFF"/>
                </a:solidFill>
                <a:latin typeface="Proxima Nova Light"/>
                <a:ea typeface="Proxima Nova Light"/>
                <a:cs typeface="Proxima Nova Light"/>
                <a:sym typeface="Proxima Nova Light"/>
              </a:defRPr>
            </a:pPr>
            <a:endParaRPr sz="2400"/>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a:t>
            </a:r>
            <a:r>
              <a:t> containerizes for you</a:t>
            </a:r>
          </a:p>
          <a:p>
            <a:pPr>
              <a:defRPr sz="2400">
                <a:solidFill>
                  <a:srgbClr val="FFFFFF"/>
                </a:solidFill>
                <a:latin typeface="Proxima Nova Light"/>
                <a:ea typeface="Proxima Nova Light"/>
                <a:cs typeface="Proxima Nova Light"/>
                <a:sym typeface="Proxima Nova Light"/>
              </a:defRPr>
            </a:pPr>
            <a:endParaRPr/>
          </a:p>
          <a:p>
            <a:pPr>
              <a:defRPr sz="3200" b="1">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endParaRPr sz="2400"/>
          </a:p>
          <a:p>
            <a:pPr>
              <a:defRPr sz="2400">
                <a:solidFill>
                  <a:srgbClr val="4D6F88"/>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764" name="Rectangle 2"/>
          <p:cNvGrpSpPr/>
          <p:nvPr/>
        </p:nvGrpSpPr>
        <p:grpSpPr>
          <a:xfrm>
            <a:off x="4112185" y="808068"/>
            <a:ext cx="1214352" cy="659220"/>
            <a:chOff x="0" y="0"/>
            <a:chExt cx="1214350" cy="659219"/>
          </a:xfrm>
        </p:grpSpPr>
        <p:sp>
          <p:nvSpPr>
            <p:cNvPr id="762"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763" name="push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push source code</a:t>
              </a:r>
            </a:p>
          </p:txBody>
        </p:sp>
      </p:grpSp>
      <p:sp>
        <p:nvSpPr>
          <p:cNvPr id="765"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766"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endParaRPr/>
          </a:p>
        </p:txBody>
      </p:sp>
      <p:sp>
        <p:nvSpPr>
          <p:cNvPr id="767"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r>
              <a:t>Cloud Foundry</a:t>
            </a:r>
          </a:p>
        </p:txBody>
      </p:sp>
      <p:grpSp>
        <p:nvGrpSpPr>
          <p:cNvPr id="770" name="Rectangle 6"/>
          <p:cNvGrpSpPr/>
          <p:nvPr/>
        </p:nvGrpSpPr>
        <p:grpSpPr>
          <a:xfrm>
            <a:off x="5850144" y="808068"/>
            <a:ext cx="1214352" cy="659220"/>
            <a:chOff x="0" y="0"/>
            <a:chExt cx="1214350" cy="659219"/>
          </a:xfrm>
        </p:grpSpPr>
        <p:sp>
          <p:nvSpPr>
            <p:cNvPr id="768"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69"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triggers staging</a:t>
              </a:r>
            </a:p>
          </p:txBody>
        </p:sp>
      </p:grpSp>
      <p:grpSp>
        <p:nvGrpSpPr>
          <p:cNvPr id="773" name="Rectangle 7"/>
          <p:cNvGrpSpPr/>
          <p:nvPr/>
        </p:nvGrpSpPr>
        <p:grpSpPr>
          <a:xfrm>
            <a:off x="7306150" y="808068"/>
            <a:ext cx="1214352" cy="659220"/>
            <a:chOff x="0" y="0"/>
            <a:chExt cx="1214350" cy="659219"/>
          </a:xfrm>
        </p:grpSpPr>
        <p:sp>
          <p:nvSpPr>
            <p:cNvPr id="77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72" name="Diego creates container"/>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creates container</a:t>
              </a:r>
            </a:p>
          </p:txBody>
        </p:sp>
      </p:grpSp>
      <p:grpSp>
        <p:nvGrpSpPr>
          <p:cNvPr id="776" name="Rectangle 8"/>
          <p:cNvGrpSpPr/>
          <p:nvPr/>
        </p:nvGrpSpPr>
        <p:grpSpPr>
          <a:xfrm>
            <a:off x="7306150" y="1754364"/>
            <a:ext cx="1214352" cy="659220"/>
            <a:chOff x="0" y="0"/>
            <a:chExt cx="1214350" cy="659219"/>
          </a:xfrm>
        </p:grpSpPr>
        <p:sp>
          <p:nvSpPr>
            <p:cNvPr id="77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75" name="Diego mounts root file system"/>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mounts root file system</a:t>
              </a:r>
            </a:p>
          </p:txBody>
        </p:sp>
      </p:grpSp>
      <p:grpSp>
        <p:nvGrpSpPr>
          <p:cNvPr id="779" name="Rectangle 9"/>
          <p:cNvGrpSpPr/>
          <p:nvPr/>
        </p:nvGrpSpPr>
        <p:grpSpPr>
          <a:xfrm>
            <a:off x="5850142" y="1754364"/>
            <a:ext cx="1214352" cy="659220"/>
            <a:chOff x="0" y="0"/>
            <a:chExt cx="1214350" cy="659219"/>
          </a:xfrm>
        </p:grpSpPr>
        <p:sp>
          <p:nvSpPr>
            <p:cNvPr id="77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78" name="Diego lays down buildpack, source code"/>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lays down buildpack, source code</a:t>
              </a:r>
            </a:p>
          </p:txBody>
        </p:sp>
      </p:grpSp>
      <p:grpSp>
        <p:nvGrpSpPr>
          <p:cNvPr id="782" name="Rectangle 10"/>
          <p:cNvGrpSpPr/>
          <p:nvPr/>
        </p:nvGrpSpPr>
        <p:grpSpPr>
          <a:xfrm>
            <a:off x="5850142" y="2700659"/>
            <a:ext cx="1214352" cy="659220"/>
            <a:chOff x="0" y="0"/>
            <a:chExt cx="1214350" cy="659219"/>
          </a:xfrm>
        </p:grpSpPr>
        <p:sp>
          <p:nvSpPr>
            <p:cNvPr id="78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81" name="Diego builds and uploads droplet"/>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builds and uploads droplet</a:t>
              </a:r>
            </a:p>
          </p:txBody>
        </p:sp>
      </p:grpSp>
      <p:grpSp>
        <p:nvGrpSpPr>
          <p:cNvPr id="785" name="Rectangle 11"/>
          <p:cNvGrpSpPr/>
          <p:nvPr/>
        </p:nvGrpSpPr>
        <p:grpSpPr>
          <a:xfrm>
            <a:off x="7306150" y="2700659"/>
            <a:ext cx="1214352" cy="659220"/>
            <a:chOff x="0" y="0"/>
            <a:chExt cx="1214350" cy="659219"/>
          </a:xfrm>
        </p:grpSpPr>
        <p:sp>
          <p:nvSpPr>
            <p:cNvPr id="783"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84" name="Diego schedules containers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schedules containers onto Cells</a:t>
              </a:r>
            </a:p>
          </p:txBody>
        </p:sp>
      </p:grpSp>
      <p:grpSp>
        <p:nvGrpSpPr>
          <p:cNvPr id="788" name="Rectangle 12"/>
          <p:cNvGrpSpPr/>
          <p:nvPr/>
        </p:nvGrpSpPr>
        <p:grpSpPr>
          <a:xfrm>
            <a:off x="7306148" y="3684173"/>
            <a:ext cx="1214352" cy="659220"/>
            <a:chOff x="0" y="0"/>
            <a:chExt cx="1214350" cy="659219"/>
          </a:xfrm>
        </p:grpSpPr>
        <p:sp>
          <p:nvSpPr>
            <p:cNvPr id="786"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87"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Running app!</a:t>
              </a:r>
            </a:p>
          </p:txBody>
        </p:sp>
      </p:grpSp>
      <p:sp>
        <p:nvSpPr>
          <p:cNvPr id="796" name="Straight Arrow Connector 14"/>
          <p:cNvSpPr/>
          <p:nvPr/>
        </p:nvSpPr>
        <p:spPr>
          <a:xfrm>
            <a:off x="5331385" y="1137677"/>
            <a:ext cx="51399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9050">
            <a:solidFill>
              <a:srgbClr val="FFFFFF"/>
            </a:solidFill>
            <a:tailEnd type="triangle"/>
          </a:ln>
        </p:spPr>
        <p:txBody>
          <a:bodyPr/>
          <a:lstStyle/>
          <a:p>
            <a:endParaRPr/>
          </a:p>
        </p:txBody>
      </p:sp>
      <p:sp>
        <p:nvSpPr>
          <p:cNvPr id="797" name="Straight Arrow Connector 16"/>
          <p:cNvSpPr/>
          <p:nvPr/>
        </p:nvSpPr>
        <p:spPr>
          <a:xfrm>
            <a:off x="7069344" y="1137677"/>
            <a:ext cx="23204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21600"/>
                  <a:pt x="21600" y="0"/>
                </a:cubicBezTo>
              </a:path>
            </a:pathLst>
          </a:custGeom>
          <a:ln w="19050">
            <a:solidFill>
              <a:srgbClr val="FFFFFF"/>
            </a:solidFill>
            <a:tailEnd type="triangle"/>
          </a:ln>
        </p:spPr>
        <p:txBody>
          <a:bodyPr/>
          <a:lstStyle/>
          <a:p>
            <a:endParaRPr/>
          </a:p>
        </p:txBody>
      </p:sp>
      <p:sp>
        <p:nvSpPr>
          <p:cNvPr id="798" name="Straight Arrow Connector 18"/>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9050">
            <a:solidFill>
              <a:srgbClr val="FFFFFF"/>
            </a:solidFill>
            <a:tailEnd type="triangle"/>
          </a:ln>
        </p:spPr>
        <p:txBody>
          <a:bodyPr/>
          <a:lstStyle/>
          <a:p>
            <a:endParaRPr/>
          </a:p>
        </p:txBody>
      </p:sp>
      <p:sp>
        <p:nvSpPr>
          <p:cNvPr id="792" name="Straight Arrow Connector 20"/>
          <p:cNvSpPr/>
          <p:nvPr/>
        </p:nvSpPr>
        <p:spPr>
          <a:xfrm flipH="1">
            <a:off x="7064494" y="2083973"/>
            <a:ext cx="241656" cy="2"/>
          </a:xfrm>
          <a:prstGeom prst="line">
            <a:avLst/>
          </a:prstGeom>
          <a:ln w="19050">
            <a:solidFill>
              <a:srgbClr val="FFFFFF"/>
            </a:solidFill>
            <a:tailEnd type="triangle"/>
          </a:ln>
        </p:spPr>
        <p:txBody>
          <a:bodyPr lIns="45719" rIns="45719"/>
          <a:lstStyle/>
          <a:p>
            <a:endParaRPr/>
          </a:p>
        </p:txBody>
      </p:sp>
      <p:sp>
        <p:nvSpPr>
          <p:cNvPr id="799" name="Straight Arrow Connector 22"/>
          <p:cNvSpPr/>
          <p:nvPr/>
        </p:nvSpPr>
        <p:spPr>
          <a:xfrm>
            <a:off x="6457317" y="2418335"/>
            <a:ext cx="2" cy="277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9050">
            <a:solidFill>
              <a:srgbClr val="FFFFFF"/>
            </a:solidFill>
            <a:tailEnd type="triangle"/>
          </a:ln>
        </p:spPr>
        <p:txBody>
          <a:bodyPr/>
          <a:lstStyle/>
          <a:p>
            <a:endParaRPr/>
          </a:p>
        </p:txBody>
      </p:sp>
      <p:sp>
        <p:nvSpPr>
          <p:cNvPr id="800" name="Straight Arrow Connector 24"/>
          <p:cNvSpPr/>
          <p:nvPr/>
        </p:nvSpPr>
        <p:spPr>
          <a:xfrm>
            <a:off x="7069342" y="3030269"/>
            <a:ext cx="232046"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19050">
            <a:solidFill>
              <a:srgbClr val="FFFFFF"/>
            </a:solidFill>
            <a:tailEnd type="triangle"/>
          </a:ln>
        </p:spPr>
        <p:txBody>
          <a:bodyPr/>
          <a:lstStyle/>
          <a:p>
            <a:endParaRPr/>
          </a:p>
        </p:txBody>
      </p:sp>
      <p:sp>
        <p:nvSpPr>
          <p:cNvPr id="795" name="Straight Arrow Connector 26"/>
          <p:cNvSpPr/>
          <p:nvPr/>
        </p:nvSpPr>
        <p:spPr>
          <a:xfrm>
            <a:off x="7913324" y="3359878"/>
            <a:ext cx="2" cy="324296"/>
          </a:xfrm>
          <a:prstGeom prst="line">
            <a:avLst/>
          </a:prstGeom>
          <a:ln w="19050">
            <a:solidFill>
              <a:srgbClr val="FFFFFF"/>
            </a:solidFill>
            <a:tailEnd type="triangle"/>
          </a:ln>
        </p:spPr>
        <p:txBody>
          <a:bodyPr lIns="45719" rIns="45719"/>
          <a:lstStyle/>
          <a:p>
            <a:endParaRP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4D6F88"/>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4D6F88"/>
                </a:solidFill>
                <a:latin typeface="Proxima Nova Light"/>
                <a:ea typeface="Proxima Nova Light"/>
                <a:cs typeface="Proxima Nova Light"/>
                <a:sym typeface="Proxima Nova Light"/>
              </a:defRPr>
            </a:pPr>
            <a:endParaRPr/>
          </a:p>
          <a:p>
            <a:pPr>
              <a:defRPr sz="3200" b="1">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endParaRPr sz="2400"/>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807" name="Rectangle 2"/>
          <p:cNvGrpSpPr/>
          <p:nvPr/>
        </p:nvGrpSpPr>
        <p:grpSpPr>
          <a:xfrm>
            <a:off x="4112185" y="808068"/>
            <a:ext cx="1214352" cy="659220"/>
            <a:chOff x="0" y="0"/>
            <a:chExt cx="1214350" cy="659219"/>
          </a:xfrm>
        </p:grpSpPr>
        <p:sp>
          <p:nvSpPr>
            <p:cNvPr id="80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06" name="Push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Push Docker image</a:t>
              </a:r>
            </a:p>
          </p:txBody>
        </p:sp>
      </p:grpSp>
      <p:sp>
        <p:nvSpPr>
          <p:cNvPr id="808"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809"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endParaRPr/>
          </a:p>
        </p:txBody>
      </p:sp>
      <p:sp>
        <p:nvSpPr>
          <p:cNvPr id="810"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r>
              <a:t>Cloud Foundry</a:t>
            </a:r>
          </a:p>
        </p:txBody>
      </p:sp>
      <p:grpSp>
        <p:nvGrpSpPr>
          <p:cNvPr id="813" name="Rectangle 6"/>
          <p:cNvGrpSpPr/>
          <p:nvPr/>
        </p:nvGrpSpPr>
        <p:grpSpPr>
          <a:xfrm>
            <a:off x="5850144" y="808068"/>
            <a:ext cx="1214352" cy="659220"/>
            <a:chOff x="0" y="0"/>
            <a:chExt cx="1214350" cy="659219"/>
          </a:xfrm>
        </p:grpSpPr>
        <p:sp>
          <p:nvSpPr>
            <p:cNvPr id="81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2"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triggers staging</a:t>
              </a:r>
            </a:p>
          </p:txBody>
        </p:sp>
      </p:grpSp>
      <p:grpSp>
        <p:nvGrpSpPr>
          <p:cNvPr id="816" name="Rectangle 7"/>
          <p:cNvGrpSpPr/>
          <p:nvPr/>
        </p:nvGrpSpPr>
        <p:grpSpPr>
          <a:xfrm>
            <a:off x="7306150" y="808068"/>
            <a:ext cx="1214352" cy="659220"/>
            <a:chOff x="0" y="0"/>
            <a:chExt cx="1214350" cy="659219"/>
          </a:xfrm>
        </p:grpSpPr>
        <p:sp>
          <p:nvSpPr>
            <p:cNvPr id="81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5" name="Diego spins up container to get metadata"/>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spins up container to get metadata</a:t>
              </a:r>
            </a:p>
          </p:txBody>
        </p:sp>
      </p:grpSp>
      <p:grpSp>
        <p:nvGrpSpPr>
          <p:cNvPr id="819" name="Rectangle 8"/>
          <p:cNvGrpSpPr/>
          <p:nvPr/>
        </p:nvGrpSpPr>
        <p:grpSpPr>
          <a:xfrm>
            <a:off x="7306150" y="1754364"/>
            <a:ext cx="1214352" cy="659220"/>
            <a:chOff x="0" y="0"/>
            <a:chExt cx="1214350" cy="659219"/>
          </a:xfrm>
        </p:grpSpPr>
        <p:sp>
          <p:nvSpPr>
            <p:cNvPr id="81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8" name="Cloud Controller stores metadata"/>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stores metadata</a:t>
              </a:r>
            </a:p>
          </p:txBody>
        </p:sp>
      </p:grpSp>
      <p:grpSp>
        <p:nvGrpSpPr>
          <p:cNvPr id="822" name="Rectangle 9"/>
          <p:cNvGrpSpPr/>
          <p:nvPr/>
        </p:nvGrpSpPr>
        <p:grpSpPr>
          <a:xfrm>
            <a:off x="5850142" y="1754364"/>
            <a:ext cx="1214352" cy="659220"/>
            <a:chOff x="0" y="0"/>
            <a:chExt cx="1214350" cy="659219"/>
          </a:xfrm>
        </p:grpSpPr>
        <p:sp>
          <p:nvSpPr>
            <p:cNvPr id="82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1" name="Diego schedules container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schedules container onto Cells</a:t>
              </a:r>
            </a:p>
          </p:txBody>
        </p:sp>
      </p:grpSp>
      <p:grpSp>
        <p:nvGrpSpPr>
          <p:cNvPr id="825" name="Rectangle 10"/>
          <p:cNvGrpSpPr/>
          <p:nvPr/>
        </p:nvGrpSpPr>
        <p:grpSpPr>
          <a:xfrm>
            <a:off x="5850142" y="2700659"/>
            <a:ext cx="1214352" cy="659220"/>
            <a:chOff x="0" y="0"/>
            <a:chExt cx="1214350" cy="659219"/>
          </a:xfrm>
        </p:grpSpPr>
        <p:sp>
          <p:nvSpPr>
            <p:cNvPr id="823"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4"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Running app!</a:t>
              </a:r>
            </a:p>
          </p:txBody>
        </p:sp>
      </p:grpSp>
      <p:sp>
        <p:nvSpPr>
          <p:cNvPr id="851" name="Straight Arrow Connector 13"/>
          <p:cNvSpPr/>
          <p:nvPr/>
        </p:nvSpPr>
        <p:spPr>
          <a:xfrm>
            <a:off x="5326536" y="952534"/>
            <a:ext cx="1974853" cy="1413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9050">
            <a:solidFill>
              <a:srgbClr val="FFFFFF"/>
            </a:solidFill>
            <a:tailEnd type="triangle"/>
          </a:ln>
        </p:spPr>
        <p:txBody>
          <a:bodyPr/>
          <a:lstStyle/>
          <a:p>
            <a:endParaRPr/>
          </a:p>
        </p:txBody>
      </p:sp>
      <p:sp>
        <p:nvSpPr>
          <p:cNvPr id="852" name="Straight Arrow Connector 14"/>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9050">
            <a:solidFill>
              <a:srgbClr val="FFFFFF"/>
            </a:solidFill>
            <a:tailEnd type="triangle"/>
          </a:ln>
        </p:spPr>
        <p:txBody>
          <a:bodyPr/>
          <a:lstStyle/>
          <a:p>
            <a:endParaRPr/>
          </a:p>
        </p:txBody>
      </p:sp>
      <p:sp>
        <p:nvSpPr>
          <p:cNvPr id="853" name="Straight Arrow Connector 15"/>
          <p:cNvSpPr/>
          <p:nvPr/>
        </p:nvSpPr>
        <p:spPr>
          <a:xfrm>
            <a:off x="7069342" y="2083973"/>
            <a:ext cx="232047"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cubicBezTo>
                  <a:pt x="14400" y="0"/>
                  <a:pt x="7200" y="0"/>
                  <a:pt x="0" y="0"/>
                </a:cubicBezTo>
              </a:path>
            </a:pathLst>
          </a:custGeom>
          <a:ln w="19050">
            <a:solidFill>
              <a:srgbClr val="FFFFFF"/>
            </a:solidFill>
            <a:tailEnd type="triangle"/>
          </a:ln>
        </p:spPr>
        <p:txBody>
          <a:bodyPr/>
          <a:lstStyle/>
          <a:p>
            <a:endParaRPr/>
          </a:p>
        </p:txBody>
      </p:sp>
      <p:sp>
        <p:nvSpPr>
          <p:cNvPr id="829" name="Straight Arrow Connector 16"/>
          <p:cNvSpPr/>
          <p:nvPr/>
        </p:nvSpPr>
        <p:spPr>
          <a:xfrm flipH="1">
            <a:off x="7064494" y="2083973"/>
            <a:ext cx="241656" cy="2"/>
          </a:xfrm>
          <a:prstGeom prst="line">
            <a:avLst/>
          </a:prstGeom>
          <a:ln w="19050">
            <a:solidFill>
              <a:srgbClr val="FFFFFF"/>
            </a:solidFill>
            <a:tailEnd type="triangle"/>
          </a:ln>
        </p:spPr>
        <p:txBody>
          <a:bodyPr lIns="45719" rIns="45719"/>
          <a:lstStyle/>
          <a:p>
            <a:endParaRPr/>
          </a:p>
        </p:txBody>
      </p:sp>
      <p:sp>
        <p:nvSpPr>
          <p:cNvPr id="830" name="Straight Arrow Connector 17"/>
          <p:cNvSpPr/>
          <p:nvPr/>
        </p:nvSpPr>
        <p:spPr>
          <a:xfrm flipH="1">
            <a:off x="6457317" y="2413582"/>
            <a:ext cx="2" cy="287078"/>
          </a:xfrm>
          <a:prstGeom prst="line">
            <a:avLst/>
          </a:prstGeom>
          <a:ln w="19050">
            <a:solidFill>
              <a:srgbClr val="FFFFFF"/>
            </a:solidFill>
            <a:tailEnd type="triangle"/>
          </a:ln>
        </p:spPr>
        <p:txBody>
          <a:bodyPr lIns="45719" rIns="45719"/>
          <a:lstStyle/>
          <a:p>
            <a:endParaRPr/>
          </a:p>
        </p:txBody>
      </p:sp>
      <p:grpSp>
        <p:nvGrpSpPr>
          <p:cNvPr id="833" name="Rectangle 20"/>
          <p:cNvGrpSpPr/>
          <p:nvPr/>
        </p:nvGrpSpPr>
        <p:grpSpPr>
          <a:xfrm>
            <a:off x="4112185" y="1653353"/>
            <a:ext cx="1214352" cy="659220"/>
            <a:chOff x="0" y="0"/>
            <a:chExt cx="1214350" cy="659219"/>
          </a:xfrm>
        </p:grpSpPr>
        <p:sp>
          <p:nvSpPr>
            <p:cNvPr id="831"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32" name="Generate and upload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Generate and upload image</a:t>
              </a:r>
            </a:p>
          </p:txBody>
        </p:sp>
      </p:grpSp>
      <p:sp>
        <p:nvSpPr>
          <p:cNvPr id="834" name="TextBox 21"/>
          <p:cNvSpPr txBox="1"/>
          <p:nvPr/>
        </p:nvSpPr>
        <p:spPr>
          <a:xfrm>
            <a:off x="4112186" y="1619744"/>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37" name="Rectangle 22"/>
          <p:cNvGrpSpPr/>
          <p:nvPr/>
        </p:nvGrpSpPr>
        <p:grpSpPr>
          <a:xfrm>
            <a:off x="4112185" y="2498639"/>
            <a:ext cx="1214352" cy="659220"/>
            <a:chOff x="0" y="0"/>
            <a:chExt cx="1214350" cy="659219"/>
          </a:xfrm>
        </p:grpSpPr>
        <p:sp>
          <p:nvSpPr>
            <p:cNvPr id="83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endParaRPr/>
            </a:p>
          </p:txBody>
        </p:sp>
        <p:sp>
          <p:nvSpPr>
            <p:cNvPr id="836" name="Create Dockerfil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Create Dockerfile</a:t>
              </a:r>
            </a:p>
          </p:txBody>
        </p:sp>
      </p:grpSp>
      <p:sp>
        <p:nvSpPr>
          <p:cNvPr id="838" name="TextBox 23"/>
          <p:cNvSpPr txBox="1"/>
          <p:nvPr/>
        </p:nvSpPr>
        <p:spPr>
          <a:xfrm>
            <a:off x="4112186" y="2465030"/>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41" name="Rectangle 24"/>
          <p:cNvGrpSpPr/>
          <p:nvPr/>
        </p:nvGrpSpPr>
        <p:grpSpPr>
          <a:xfrm>
            <a:off x="4112185" y="3343926"/>
            <a:ext cx="1214352" cy="659220"/>
            <a:chOff x="0" y="0"/>
            <a:chExt cx="1214350" cy="659219"/>
          </a:xfrm>
        </p:grpSpPr>
        <p:sp>
          <p:nvSpPr>
            <p:cNvPr id="839"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40" name="Identify base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Identify base Docker image</a:t>
              </a:r>
            </a:p>
          </p:txBody>
        </p:sp>
      </p:grpSp>
      <p:sp>
        <p:nvSpPr>
          <p:cNvPr id="842" name="TextBox 25"/>
          <p:cNvSpPr txBox="1"/>
          <p:nvPr/>
        </p:nvSpPr>
        <p:spPr>
          <a:xfrm>
            <a:off x="4112186" y="3310315"/>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45" name="Rectangle 26"/>
          <p:cNvGrpSpPr/>
          <p:nvPr/>
        </p:nvGrpSpPr>
        <p:grpSpPr>
          <a:xfrm>
            <a:off x="4112185" y="4189212"/>
            <a:ext cx="1214352" cy="659220"/>
            <a:chOff x="0" y="0"/>
            <a:chExt cx="1214350" cy="659219"/>
          </a:xfrm>
        </p:grpSpPr>
        <p:sp>
          <p:nvSpPr>
            <p:cNvPr id="843"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endParaRPr/>
            </a:p>
          </p:txBody>
        </p:sp>
        <p:sp>
          <p:nvSpPr>
            <p:cNvPr id="844" name="Package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Package source code</a:t>
              </a:r>
            </a:p>
          </p:txBody>
        </p:sp>
      </p:grpSp>
      <p:sp>
        <p:nvSpPr>
          <p:cNvPr id="846" name="TextBox 27"/>
          <p:cNvSpPr txBox="1"/>
          <p:nvPr/>
        </p:nvSpPr>
        <p:spPr>
          <a:xfrm>
            <a:off x="4112186" y="4155601"/>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854" name="Straight Arrow Connector 29"/>
          <p:cNvSpPr/>
          <p:nvPr/>
        </p:nvSpPr>
        <p:spPr>
          <a:xfrm>
            <a:off x="4719361" y="4007897"/>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
        <p:nvSpPr>
          <p:cNvPr id="855" name="Straight Arrow Connector 31"/>
          <p:cNvSpPr/>
          <p:nvPr/>
        </p:nvSpPr>
        <p:spPr>
          <a:xfrm>
            <a:off x="4719361" y="3162611"/>
            <a:ext cx="1" cy="14770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19050">
            <a:solidFill>
              <a:srgbClr val="FFFFFF"/>
            </a:solidFill>
            <a:tailEnd type="triangle"/>
          </a:ln>
        </p:spPr>
        <p:txBody>
          <a:bodyPr/>
          <a:lstStyle/>
          <a:p>
            <a:endParaRPr/>
          </a:p>
        </p:txBody>
      </p:sp>
      <p:sp>
        <p:nvSpPr>
          <p:cNvPr id="856" name="Straight Arrow Connector 33"/>
          <p:cNvSpPr/>
          <p:nvPr/>
        </p:nvSpPr>
        <p:spPr>
          <a:xfrm>
            <a:off x="4719361" y="2317325"/>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
        <p:nvSpPr>
          <p:cNvPr id="857" name="Straight Arrow Connector 35"/>
          <p:cNvSpPr/>
          <p:nvPr/>
        </p:nvSpPr>
        <p:spPr>
          <a:xfrm>
            <a:off x="4719361" y="1472039"/>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1" name="TextBox 1"/>
          <p:cNvSpPr txBox="1"/>
          <p:nvPr/>
        </p:nvSpPr>
        <p:spPr>
          <a:xfrm>
            <a:off x="510362" y="1606608"/>
            <a:ext cx="2721937" cy="1932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400" b="1">
                <a:solidFill>
                  <a:srgbClr val="FFFFFF"/>
                </a:solidFill>
                <a:latin typeface="Proxima Nova Semibold"/>
                <a:ea typeface="Proxima Nova Semibold"/>
                <a:cs typeface="Proxima Nova Semibold"/>
                <a:sym typeface="Proxima Nova Semibold"/>
              </a:defRPr>
            </a:lvl1pPr>
          </a:lstStyle>
          <a:p>
            <a:r>
              <a:t>Cloud Foundry offers exceptional support for containers at runtime.</a:t>
            </a:r>
          </a:p>
        </p:txBody>
      </p:sp>
      <p:sp>
        <p:nvSpPr>
          <p:cNvPr id="862" name="TextBox 2"/>
          <p:cNvSpPr txBox="1"/>
          <p:nvPr/>
        </p:nvSpPr>
        <p:spPr>
          <a:xfrm>
            <a:off x="3774557" y="454158"/>
            <a:ext cx="4976038" cy="4269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spcBef>
                <a:spcPts val="1200"/>
              </a:spcBef>
              <a:defRPr sz="1600">
                <a:solidFill>
                  <a:srgbClr val="FFFFFF"/>
                </a:solidFill>
                <a:latin typeface="Proxima Nova"/>
                <a:ea typeface="Proxima Nova"/>
                <a:cs typeface="Proxima Nova"/>
                <a:sym typeface="Proxima Nova"/>
              </a:defRPr>
            </a:pPr>
            <a:r>
              <a:t>Builds </a:t>
            </a:r>
            <a:r>
              <a:rPr>
                <a:solidFill>
                  <a:schemeClr val="accent2"/>
                </a:solidFill>
              </a:rPr>
              <a:t>OCI-compatible</a:t>
            </a:r>
            <a:r>
              <a:t> containers</a:t>
            </a:r>
          </a:p>
          <a:p>
            <a:pPr>
              <a:spcBef>
                <a:spcPts val="1200"/>
              </a:spcBef>
              <a:defRPr sz="1600">
                <a:solidFill>
                  <a:srgbClr val="FFFFFF"/>
                </a:solidFill>
                <a:latin typeface="Proxima Nova"/>
                <a:ea typeface="Proxima Nova"/>
                <a:cs typeface="Proxima Nova"/>
                <a:sym typeface="Proxima Nova"/>
              </a:defRPr>
            </a:pPr>
            <a:r>
              <a:t>Generates both </a:t>
            </a:r>
            <a:r>
              <a:rPr>
                <a:solidFill>
                  <a:schemeClr val="accent2"/>
                </a:solidFill>
              </a:rPr>
              <a:t>Linux</a:t>
            </a:r>
            <a:r>
              <a:t> and </a:t>
            </a:r>
            <a:r>
              <a:rPr>
                <a:solidFill>
                  <a:schemeClr val="accent2"/>
                </a:solidFill>
              </a:rPr>
              <a:t>Windows</a:t>
            </a:r>
            <a:r>
              <a:t> containers</a:t>
            </a:r>
          </a:p>
          <a:p>
            <a:pPr>
              <a:spcBef>
                <a:spcPts val="1200"/>
              </a:spcBef>
              <a:defRPr sz="1600">
                <a:solidFill>
                  <a:srgbClr val="FFFFFF"/>
                </a:solidFill>
                <a:latin typeface="Proxima Nova"/>
                <a:ea typeface="Proxima Nova"/>
                <a:cs typeface="Proxima Nova"/>
                <a:sym typeface="Proxima Nova"/>
              </a:defRPr>
            </a:pPr>
            <a:r>
              <a:t>Option to </a:t>
            </a:r>
            <a:r>
              <a:rPr>
                <a:solidFill>
                  <a:schemeClr val="accent2"/>
                </a:solidFill>
              </a:rPr>
              <a:t>SSH</a:t>
            </a:r>
            <a:r>
              <a:t> into running containers</a:t>
            </a:r>
          </a:p>
          <a:p>
            <a:pPr>
              <a:spcBef>
                <a:spcPts val="1200"/>
              </a:spcBef>
              <a:defRPr sz="1600">
                <a:solidFill>
                  <a:srgbClr val="FFFFFF"/>
                </a:solidFill>
                <a:latin typeface="Proxima Nova"/>
                <a:ea typeface="Proxima Nova"/>
                <a:cs typeface="Proxima Nova"/>
                <a:sym typeface="Proxima Nova"/>
              </a:defRPr>
            </a:pPr>
            <a:r>
              <a:t>Can rebuild containers to </a:t>
            </a:r>
            <a:r>
              <a:rPr>
                <a:solidFill>
                  <a:schemeClr val="accent2"/>
                </a:solidFill>
              </a:rPr>
              <a:t>patch</a:t>
            </a:r>
            <a:r>
              <a:t> root file system</a:t>
            </a:r>
          </a:p>
          <a:p>
            <a:pPr>
              <a:spcBef>
                <a:spcPts val="1200"/>
              </a:spcBef>
              <a:defRPr sz="1600">
                <a:solidFill>
                  <a:srgbClr val="FFFFFF"/>
                </a:solidFill>
                <a:latin typeface="Proxima Nova"/>
                <a:ea typeface="Proxima Nova"/>
                <a:cs typeface="Proxima Nova"/>
                <a:sym typeface="Proxima Nova"/>
              </a:defRPr>
            </a:pPr>
            <a:r>
              <a:t>Performs log </a:t>
            </a:r>
            <a:r>
              <a:rPr>
                <a:solidFill>
                  <a:schemeClr val="accent2"/>
                </a:solidFill>
              </a:rPr>
              <a:t>aggregation</a:t>
            </a:r>
            <a:r>
              <a:t> and correlation</a:t>
            </a:r>
          </a:p>
          <a:p>
            <a:pPr>
              <a:spcBef>
                <a:spcPts val="1200"/>
              </a:spcBef>
              <a:defRPr sz="1600">
                <a:solidFill>
                  <a:srgbClr val="FFFFFF"/>
                </a:solidFill>
                <a:latin typeface="Proxima Nova"/>
                <a:ea typeface="Proxima Nova"/>
                <a:cs typeface="Proxima Nova"/>
                <a:sym typeface="Proxima Nova"/>
              </a:defRPr>
            </a:pPr>
            <a:r>
              <a:t>Offers </a:t>
            </a:r>
            <a:r>
              <a:rPr>
                <a:solidFill>
                  <a:schemeClr val="accent2"/>
                </a:solidFill>
              </a:rPr>
              <a:t>monitoring</a:t>
            </a:r>
            <a:r>
              <a:t> and auto scaling of containers</a:t>
            </a:r>
          </a:p>
          <a:p>
            <a:pPr>
              <a:spcBef>
                <a:spcPts val="1200"/>
              </a:spcBef>
              <a:defRPr sz="1600">
                <a:solidFill>
                  <a:srgbClr val="FFFFFF"/>
                </a:solidFill>
                <a:latin typeface="Proxima Nova"/>
                <a:ea typeface="Proxima Nova"/>
                <a:cs typeface="Proxima Nova"/>
                <a:sym typeface="Proxima Nova"/>
              </a:defRPr>
            </a:pPr>
            <a:r>
              <a:t>Introduces policy-driven container </a:t>
            </a:r>
            <a:r>
              <a:rPr>
                <a:solidFill>
                  <a:schemeClr val="accent2"/>
                </a:solidFill>
              </a:rPr>
              <a:t>networking</a:t>
            </a:r>
          </a:p>
          <a:p>
            <a:pPr>
              <a:spcBef>
                <a:spcPts val="1200"/>
              </a:spcBef>
              <a:defRPr sz="1600">
                <a:solidFill>
                  <a:srgbClr val="FFFFFF"/>
                </a:solidFill>
                <a:latin typeface="Proxima Nova"/>
                <a:ea typeface="Proxima Nova"/>
                <a:cs typeface="Proxima Nova"/>
                <a:sym typeface="Proxima Nova"/>
              </a:defRPr>
            </a:pPr>
            <a:r>
              <a:t>Can attach </a:t>
            </a:r>
            <a:r>
              <a:rPr>
                <a:solidFill>
                  <a:schemeClr val="accent2"/>
                </a:solidFill>
              </a:rPr>
              <a:t>persistent storage </a:t>
            </a:r>
            <a:r>
              <a:t>volumes</a:t>
            </a:r>
          </a:p>
          <a:p>
            <a:pPr>
              <a:spcBef>
                <a:spcPts val="1200"/>
              </a:spcBef>
              <a:defRPr sz="1600">
                <a:solidFill>
                  <a:schemeClr val="accent2"/>
                </a:solidFill>
                <a:latin typeface="Proxima Nova"/>
                <a:ea typeface="Proxima Nova"/>
                <a:cs typeface="Proxima Nova"/>
                <a:sym typeface="Proxima Nova"/>
              </a:defRPr>
            </a:pPr>
            <a:r>
              <a:t>Intercept</a:t>
            </a:r>
            <a:r>
              <a:rPr>
                <a:solidFill>
                  <a:srgbClr val="FFFFFF"/>
                </a:solidFill>
              </a:rPr>
              <a:t> traffic via Route Services</a:t>
            </a:r>
          </a:p>
          <a:p>
            <a:pPr>
              <a:spcBef>
                <a:spcPts val="1200"/>
              </a:spcBef>
              <a:defRPr sz="1600">
                <a:solidFill>
                  <a:srgbClr val="FFFFFF"/>
                </a:solidFill>
                <a:latin typeface="Proxima Nova"/>
                <a:ea typeface="Proxima Nova"/>
                <a:cs typeface="Proxima Nova"/>
                <a:sym typeface="Proxima Nova"/>
              </a:defRPr>
            </a:pPr>
            <a:r>
              <a:t>Securely </a:t>
            </a:r>
            <a:r>
              <a:rPr>
                <a:solidFill>
                  <a:schemeClr val="accent2"/>
                </a:solidFill>
              </a:rPr>
              <a:t>connect</a:t>
            </a:r>
            <a:r>
              <a:t> to outside services via Broker</a:t>
            </a:r>
          </a:p>
          <a:p>
            <a:pPr>
              <a:spcBef>
                <a:spcPts val="1200"/>
              </a:spcBef>
              <a:defRPr sz="1600">
                <a:solidFill>
                  <a:schemeClr val="accent2"/>
                </a:solidFill>
                <a:latin typeface="Proxima Nova"/>
                <a:ea typeface="Proxima Nova"/>
                <a:cs typeface="Proxima Nova"/>
                <a:sym typeface="Proxima Nova"/>
              </a:defRPr>
            </a:pPr>
            <a:r>
              <a:t>Secure-by-default</a:t>
            </a:r>
            <a:r>
              <a:rPr>
                <a:solidFill>
                  <a:srgbClr val="FFFFFF"/>
                </a:solidFill>
              </a:rPr>
              <a:t> approach to containers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6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6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6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6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6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6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Content Placeholder 2"/>
          <p:cNvSpPr txBox="1"/>
          <p:nvPr/>
        </p:nvSpPr>
        <p:spPr>
          <a:xfrm>
            <a:off x="497958" y="1283717"/>
            <a:ext cx="4148472" cy="344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1800">
                <a:solidFill>
                  <a:srgbClr val="FFFFFF"/>
                </a:solidFill>
                <a:latin typeface="Proxima Nova Rg"/>
                <a:ea typeface="Proxima Nova Rg"/>
                <a:cs typeface="Proxima Nova Rg"/>
                <a:sym typeface="Proxima Nova Rg"/>
              </a:defRPr>
            </a:pPr>
            <a:r>
              <a:t>Application manifests tells cf push what to do with applications</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What OS stack to run on: Windows or Linux</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How many instances to create and how much memory to use.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Helps automate deployment, specially of multiple apps at once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Can list services to be bound to the application</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YAML format – http://yaml.org</a:t>
            </a:r>
          </a:p>
        </p:txBody>
      </p:sp>
      <p:pic>
        <p:nvPicPr>
          <p:cNvPr id="867" name="Picture 6" descr="Picture 6"/>
          <p:cNvPicPr>
            <a:picLocks noChangeAspect="1"/>
          </p:cNvPicPr>
          <p:nvPr/>
        </p:nvPicPr>
        <p:blipFill>
          <a:blip r:embed="rId3">
            <a:extLst/>
          </a:blip>
          <a:stretch>
            <a:fillRect/>
          </a:stretch>
        </p:blipFill>
        <p:spPr>
          <a:xfrm>
            <a:off x="4948185" y="1931056"/>
            <a:ext cx="3855573" cy="2094615"/>
          </a:xfrm>
          <a:prstGeom prst="rect">
            <a:avLst/>
          </a:prstGeom>
          <a:ln w="12700">
            <a:miter lim="400000"/>
          </a:ln>
        </p:spPr>
      </p:pic>
      <p:sp>
        <p:nvSpPr>
          <p:cNvPr id="868" name="Shape 289"/>
          <p:cNvSpPr txBox="1"/>
          <p:nvPr/>
        </p:nvSpPr>
        <p:spPr>
          <a:xfrm>
            <a:off x="202017" y="329609"/>
            <a:ext cx="8601741"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800" b="1">
                <a:solidFill>
                  <a:srgbClr val="FFFFFF"/>
                </a:solidFill>
                <a:latin typeface="Proxima Nova Rg"/>
                <a:ea typeface="Proxima Nova Rg"/>
                <a:cs typeface="Proxima Nova Rg"/>
                <a:sym typeface="Proxima Nova Rg"/>
              </a:defRPr>
            </a:lvl1pPr>
          </a:lstStyle>
          <a:p>
            <a:r>
              <a:t>Define application metadata in a manifest file.</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66">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86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8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 grpId="1" build="p" bldLvl="5" animBg="1" advAuto="0"/>
      <p:bldP spid="867"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Shape 307"/>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873" name="Shape 308"/>
          <p:cNvSpPr txBox="1"/>
          <p:nvPr/>
        </p:nvSpPr>
        <p:spPr>
          <a:xfrm>
            <a:off x="627319" y="1498382"/>
            <a:ext cx="2775098"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Rg"/>
                <a:ea typeface="Proxima Nova Rg"/>
                <a:cs typeface="Proxima Nova Rg"/>
                <a:sym typeface="Proxima Nova Rg"/>
              </a:defRPr>
            </a:pPr>
            <a:r>
              <a:t>Things about </a:t>
            </a:r>
            <a:r>
              <a:rPr>
                <a:solidFill>
                  <a:schemeClr val="accent2"/>
                </a:solidFill>
              </a:rPr>
              <a:t>Pivotal Cloud Foundry </a:t>
            </a:r>
            <a:r>
              <a:t>you should know.</a:t>
            </a:r>
          </a:p>
        </p:txBody>
      </p:sp>
      <p:sp>
        <p:nvSpPr>
          <p:cNvPr id="874" name="Shape 309"/>
          <p:cNvSpPr txBox="1"/>
          <p:nvPr/>
        </p:nvSpPr>
        <p:spPr>
          <a:xfrm>
            <a:off x="3955308" y="227407"/>
            <a:ext cx="4699593" cy="461977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for multi-tenancy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Push code or containers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Application manifests written in YAML</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Injects environment variables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Aggregates app logs, correlates with metrics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Monitors app health, reacts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Scale manually or automatically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in data services, marketplace</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Manages apps </a:t>
            </a:r>
            <a:r>
              <a:rPr b="1"/>
              <a:t>and</a:t>
            </a:r>
            <a:r>
              <a:t> underlying VMs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Natively runs on multiple IaaS platforms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Four layers of high availability built in</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Access via GUI, REST API, CLI</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Dev GUI = Applications Manager</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Ops GUI = Operations Manager</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7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7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7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7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74">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74">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874">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iterate>
                                    <p:tmAbs val="0"/>
                                  </p:iterate>
                                  <p:childTnLst>
                                    <p:set>
                                      <p:cBhvr>
                                        <p:cTn id="56" fill="hold"/>
                                        <p:tgtEl>
                                          <p:spTgt spid="874">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iterate>
                                    <p:tmAbs val="0"/>
                                  </p:iterate>
                                  <p:childTnLst>
                                    <p:set>
                                      <p:cBhvr>
                                        <p:cTn id="60" fill="hold"/>
                                        <p:tgtEl>
                                          <p:spTgt spid="87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600" b="1">
                <a:solidFill>
                  <a:schemeClr val="accent4"/>
                </a:solidFill>
                <a:latin typeface="Proxima Nova Extrabold"/>
                <a:ea typeface="Proxima Nova Extrabold"/>
                <a:cs typeface="Proxima Nova Extrabold"/>
                <a:sym typeface="Proxima Nova Extrabold"/>
              </a:defRPr>
            </a:lvl1pPr>
          </a:lstStyle>
          <a:p>
            <a:r>
              <a:t>demo</a:t>
            </a: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600" b="1">
                <a:solidFill>
                  <a:srgbClr val="FFFFFF"/>
                </a:solidFill>
                <a:latin typeface="Proxima Nova Extrabold"/>
                <a:ea typeface="Proxima Nova Extrabold"/>
                <a:cs typeface="Proxima Nova Extrabold"/>
                <a:sym typeface="Proxima Nova Extrabold"/>
              </a:defRPr>
            </a:lvl1pPr>
          </a:lstStyle>
          <a:p>
            <a:r>
              <a:t>break time</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hape 32" descr="Shape 32"/>
          <p:cNvPicPr>
            <a:picLocks/>
          </p:cNvPicPr>
          <p:nvPr/>
        </p:nvPicPr>
        <p:blipFill>
          <a:blip r:embed="rId3">
            <a:extLst/>
          </a:blip>
          <a:stretch>
            <a:fillRect/>
          </a:stretch>
        </p:blipFill>
        <p:spPr>
          <a:xfrm>
            <a:off x="669455" y="1052622"/>
            <a:ext cx="3973428" cy="2980071"/>
          </a:xfrm>
          <a:prstGeom prst="rect">
            <a:avLst/>
          </a:prstGeom>
          <a:ln>
            <a:solidFill>
              <a:srgbClr val="FFFFFF"/>
            </a:solidFill>
          </a:ln>
        </p:spPr>
      </p:pic>
      <p:sp>
        <p:nvSpPr>
          <p:cNvPr id="235" name="Shape 33"/>
          <p:cNvSpPr txBox="1"/>
          <p:nvPr/>
        </p:nvSpPr>
        <p:spPr>
          <a:xfrm>
            <a:off x="5039831" y="1646057"/>
            <a:ext cx="3381154" cy="179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4800" b="1">
                <a:solidFill>
                  <a:srgbClr val="FFFFFF"/>
                </a:solidFill>
                <a:latin typeface="Proxima Nova Rg"/>
                <a:ea typeface="Proxima Nova Rg"/>
                <a:cs typeface="Proxima Nova Rg"/>
                <a:sym typeface="Proxima Nova Rg"/>
              </a:defRPr>
            </a:pPr>
            <a:r>
              <a:t>Hi there.</a:t>
            </a:r>
          </a:p>
          <a:p>
            <a:pPr>
              <a:defRPr sz="3200" b="1">
                <a:solidFill>
                  <a:srgbClr val="FFFFFF"/>
                </a:solidFill>
                <a:latin typeface="Proxima Nova Rg"/>
                <a:ea typeface="Proxima Nova Rg"/>
                <a:cs typeface="Proxima Nova Rg"/>
                <a:sym typeface="Proxima Nova Rg"/>
              </a:defRPr>
            </a:pPr>
            <a:endParaRPr/>
          </a:p>
          <a:p>
            <a:pPr>
              <a:defRPr sz="3200" b="1">
                <a:solidFill>
                  <a:srgbClr val="FFFFFF"/>
                </a:solidFill>
                <a:latin typeface="Proxima Nova Rg"/>
                <a:ea typeface="Proxima Nova Rg"/>
                <a:cs typeface="Proxima Nova Rg"/>
                <a:sym typeface="Proxima Nova Rg"/>
              </a:defRPr>
            </a:pPr>
            <a:r>
              <a:t>Who are we?</a:t>
            </a:r>
          </a:p>
        </p:txBody>
      </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196" name="Shape 196"/>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197" name="Shape 197"/>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What’s Spring Been Up To?</a:t>
            </a:r>
            <a:endParaRPr sz="4000" b="1">
              <a:solidFill>
                <a:srgbClr val="FFFFFF"/>
              </a:solidFill>
              <a:latin typeface="Proxima Nova"/>
              <a:ea typeface="Proxima Nova"/>
              <a:cs typeface="Proxima Nova"/>
              <a:sym typeface="Proxima Nova"/>
            </a:endParaRPr>
          </a:p>
        </p:txBody>
      </p:sp>
      <p:grpSp>
        <p:nvGrpSpPr>
          <p:cNvPr id="199" name="Shape 199"/>
          <p:cNvGrpSpPr/>
          <p:nvPr/>
        </p:nvGrpSpPr>
        <p:grpSpPr>
          <a:xfrm>
            <a:off x="3669300" y="1711460"/>
            <a:ext cx="1805400" cy="536386"/>
            <a:chOff x="3233750" y="1711500"/>
            <a:chExt cx="1805400" cy="589500"/>
          </a:xfrm>
        </p:grpSpPr>
        <p:cxnSp>
          <p:nvCxnSpPr>
            <p:cNvPr id="200" name="Shape 200"/>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1" name="Shape 201"/>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2" name="Shape 20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3" name="Shape 203"/>
          <p:cNvGrpSpPr/>
          <p:nvPr/>
        </p:nvGrpSpPr>
        <p:grpSpPr>
          <a:xfrm>
            <a:off x="3669300" y="3019105"/>
            <a:ext cx="1805400" cy="536386"/>
            <a:chOff x="3233750" y="2966075"/>
            <a:chExt cx="1805400" cy="589500"/>
          </a:xfrm>
        </p:grpSpPr>
        <p:cxnSp>
          <p:nvCxnSpPr>
            <p:cNvPr id="204" name="Shape 204"/>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5" name="Shape 205"/>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6" name="Shape 206"/>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7" name="Shape 207"/>
          <p:cNvGrpSpPr/>
          <p:nvPr/>
        </p:nvGrpSpPr>
        <p:grpSpPr>
          <a:xfrm>
            <a:off x="287525" y="4854556"/>
            <a:ext cx="634914" cy="148716"/>
            <a:chOff x="1841475" y="2392725"/>
            <a:chExt cx="3928925" cy="920275"/>
          </a:xfrm>
        </p:grpSpPr>
        <p:sp>
          <p:nvSpPr>
            <p:cNvPr id="208" name="Shape 20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044956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Opportunities</a:t>
            </a:r>
            <a:endParaRPr/>
          </a:p>
        </p:txBody>
      </p:sp>
      <p:pic>
        <p:nvPicPr>
          <p:cNvPr id="221" name="Shape 221"/>
          <p:cNvPicPr preferRelativeResize="0"/>
          <p:nvPr/>
        </p:nvPicPr>
        <p:blipFill>
          <a:blip r:embed="rId3">
            <a:alphaModFix/>
          </a:blip>
          <a:stretch>
            <a:fillRect/>
          </a:stretch>
        </p:blipFill>
        <p:spPr>
          <a:xfrm>
            <a:off x="480075" y="916025"/>
            <a:ext cx="8087901" cy="3763575"/>
          </a:xfrm>
          <a:prstGeom prst="rect">
            <a:avLst/>
          </a:prstGeom>
          <a:noFill/>
          <a:ln>
            <a:noFill/>
          </a:ln>
        </p:spPr>
      </p:pic>
    </p:spTree>
    <p:extLst>
      <p:ext uri="{BB962C8B-B14F-4D97-AF65-F5344CB8AC3E}">
        <p14:creationId xmlns:p14="http://schemas.microsoft.com/office/powerpoint/2010/main" val="3904771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Boot Popularity</a:t>
            </a:r>
            <a:endParaRPr/>
          </a:p>
        </p:txBody>
      </p:sp>
      <p:pic>
        <p:nvPicPr>
          <p:cNvPr id="233" name="Shape 233"/>
          <p:cNvPicPr preferRelativeResize="0"/>
          <p:nvPr/>
        </p:nvPicPr>
        <p:blipFill rotWithShape="1">
          <a:blip r:embed="rId3">
            <a:alphaModFix/>
          </a:blip>
          <a:srcRect/>
          <a:stretch/>
        </p:blipFill>
        <p:spPr>
          <a:xfrm>
            <a:off x="455278" y="1070422"/>
            <a:ext cx="8137500" cy="3571800"/>
          </a:xfrm>
          <a:prstGeom prst="rect">
            <a:avLst/>
          </a:prstGeom>
          <a:noFill/>
          <a:ln>
            <a:noFill/>
          </a:ln>
        </p:spPr>
      </p:pic>
    </p:spTree>
    <p:extLst>
      <p:ext uri="{BB962C8B-B14F-4D97-AF65-F5344CB8AC3E}">
        <p14:creationId xmlns:p14="http://schemas.microsoft.com/office/powerpoint/2010/main" val="4136730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319525" y="544650"/>
            <a:ext cx="8553452" cy="4226000"/>
          </a:xfrm>
          <a:prstGeom prst="rect">
            <a:avLst/>
          </a:prstGeom>
          <a:noFill/>
          <a:ln>
            <a:noFill/>
          </a:ln>
        </p:spPr>
      </p:pic>
    </p:spTree>
    <p:extLst>
      <p:ext uri="{BB962C8B-B14F-4D97-AF65-F5344CB8AC3E}">
        <p14:creationId xmlns:p14="http://schemas.microsoft.com/office/powerpoint/2010/main" val="1048691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title background.png"/>
          <p:cNvPicPr preferRelativeResize="0"/>
          <p:nvPr/>
        </p:nvPicPr>
        <p:blipFill rotWithShape="1">
          <a:blip r:embed="rId3">
            <a:alphaModFix amt="20000"/>
          </a:blip>
          <a:srcRect/>
          <a:stretch/>
        </p:blipFill>
        <p:spPr>
          <a:xfrm>
            <a:off x="25" y="0"/>
            <a:ext cx="9143996" cy="5143500"/>
          </a:xfrm>
          <a:prstGeom prst="rect">
            <a:avLst/>
          </a:prstGeom>
          <a:noFill/>
          <a:ln>
            <a:noFill/>
          </a:ln>
        </p:spPr>
      </p:pic>
      <p:sp>
        <p:nvSpPr>
          <p:cNvPr id="121" name="Shape 121"/>
          <p:cNvSpPr txBox="1">
            <a:spLocks noGrp="1"/>
          </p:cNvSpPr>
          <p:nvPr>
            <p:ph type="title"/>
          </p:nvPr>
        </p:nvSpPr>
        <p:spPr>
          <a:xfrm>
            <a:off x="659044" y="1951688"/>
            <a:ext cx="7611599" cy="10262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SzPts val="1400"/>
              <a:buFont typeface="Arial"/>
              <a:buNone/>
            </a:pPr>
            <a:r>
              <a:rPr lang="en-GB" sz="3600" b="1" i="0" u="none" strike="noStrike" cap="none">
                <a:solidFill>
                  <a:schemeClr val="accent2"/>
                </a:solidFill>
                <a:latin typeface="Arial"/>
                <a:ea typeface="Arial"/>
                <a:cs typeface="Arial"/>
                <a:sym typeface="Arial"/>
              </a:rPr>
              <a:t>Spring Boot 101 </a:t>
            </a:r>
            <a:endParaRPr sz="3600" b="1" i="0" u="none" strike="noStrike" cap="none">
              <a:solidFill>
                <a:schemeClr val="accent2"/>
              </a:solidFill>
              <a:latin typeface="Arial"/>
              <a:ea typeface="Arial"/>
              <a:cs typeface="Arial"/>
              <a:sym typeface="Arial"/>
            </a:endParaRPr>
          </a:p>
        </p:txBody>
      </p:sp>
      <p:sp>
        <p:nvSpPr>
          <p:cNvPr id="122" name="Shape 122"/>
          <p:cNvSpPr txBox="1">
            <a:spLocks noGrp="1"/>
          </p:cNvSpPr>
          <p:nvPr>
            <p:ph type="subTitle" idx="1"/>
          </p:nvPr>
        </p:nvSpPr>
        <p:spPr>
          <a:xfrm>
            <a:off x="657772" y="3303416"/>
            <a:ext cx="4380599" cy="383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lt1"/>
              </a:buClr>
              <a:buSzPts val="1400"/>
              <a:buFont typeface="Arial"/>
              <a:buNone/>
            </a:pPr>
            <a:r>
              <a:rPr lang="en-GB" sz="1600" b="0" i="0" u="none" strike="noStrike" cap="none" dirty="0" smtClean="0">
                <a:solidFill>
                  <a:schemeClr val="lt1"/>
                </a:solidFill>
                <a:latin typeface="Arial"/>
                <a:ea typeface="Arial"/>
                <a:cs typeface="Arial"/>
                <a:sym typeface="Arial"/>
              </a:rPr>
              <a:t>Matt Gunter&lt;</a:t>
            </a:r>
            <a:r>
              <a:rPr lang="en-GB" sz="1600" b="0" i="0" u="none" strike="noStrike" cap="none" dirty="0" err="1" smtClean="0">
                <a:solidFill>
                  <a:schemeClr val="lt1"/>
                </a:solidFill>
                <a:latin typeface="Arial"/>
                <a:ea typeface="Arial"/>
                <a:cs typeface="Arial"/>
                <a:sym typeface="Arial"/>
              </a:rPr>
              <a:t>mgunter@</a:t>
            </a:r>
            <a:r>
              <a:rPr lang="en-GB" sz="1600" b="0" i="0" u="none" strike="noStrike" cap="none" dirty="0" err="1">
                <a:solidFill>
                  <a:schemeClr val="lt1"/>
                </a:solidFill>
                <a:latin typeface="Arial"/>
                <a:ea typeface="Arial"/>
                <a:cs typeface="Arial"/>
                <a:sym typeface="Arial"/>
              </a:rPr>
              <a:t>pivotal.io</a:t>
            </a:r>
            <a:r>
              <a:rPr lang="en-GB" sz="1600" b="0" i="0" u="none" strike="noStrike" cap="none" dirty="0">
                <a:solidFill>
                  <a:schemeClr val="lt1"/>
                </a:solidFill>
                <a:latin typeface="Arial"/>
                <a:ea typeface="Arial"/>
                <a:cs typeface="Arial"/>
                <a:sym typeface="Arial"/>
              </a:rPr>
              <a:t>&gt;</a:t>
            </a:r>
            <a:endParaRPr sz="1600" b="0" i="0" u="none" strike="noStrike" cap="none" dirty="0">
              <a:solidFill>
                <a:schemeClr val="lt1"/>
              </a:solidFill>
              <a:latin typeface="Arial"/>
              <a:ea typeface="Arial"/>
              <a:cs typeface="Arial"/>
              <a:sym typeface="Arial"/>
            </a:endParaRPr>
          </a:p>
          <a:p>
            <a:pPr marL="0" marR="0" lvl="0" indent="0" algn="l" rtl="0">
              <a:lnSpc>
                <a:spcPct val="115000"/>
              </a:lnSpc>
              <a:spcBef>
                <a:spcPts val="0"/>
              </a:spcBef>
              <a:spcAft>
                <a:spcPts val="0"/>
              </a:spcAft>
              <a:buClr>
                <a:schemeClr val="lt1"/>
              </a:buClr>
              <a:buSzPts val="1400"/>
              <a:buFont typeface="Arial"/>
              <a:buNone/>
            </a:pPr>
            <a:r>
              <a:rPr lang="en-GB" sz="1600" b="0" i="0" u="none" strike="noStrike" cap="none" dirty="0">
                <a:solidFill>
                  <a:schemeClr val="lt1"/>
                </a:solidFill>
                <a:latin typeface="Arial"/>
                <a:ea typeface="Arial"/>
                <a:cs typeface="Arial"/>
                <a:sym typeface="Arial"/>
              </a:rPr>
              <a:t>Senior Platform Architect | </a:t>
            </a:r>
            <a:r>
              <a:rPr lang="en-GB" sz="1600" b="0" i="0" u="none" strike="noStrike" cap="none" dirty="0" smtClean="0">
                <a:solidFill>
                  <a:schemeClr val="lt1"/>
                </a:solidFill>
                <a:latin typeface="Arial"/>
                <a:ea typeface="Arial"/>
                <a:cs typeface="Arial"/>
                <a:sym typeface="Arial"/>
              </a:rPr>
              <a:t>Pivotal, </a:t>
            </a:r>
            <a:r>
              <a:rPr lang="en-GB" dirty="0" smtClean="0"/>
              <a:t>Tampa</a:t>
            </a:r>
            <a:endParaRPr sz="16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812700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Packaging</a:t>
            </a:r>
            <a:endParaRPr/>
          </a:p>
        </p:txBody>
      </p:sp>
      <p:pic>
        <p:nvPicPr>
          <p:cNvPr id="297" name="Shape 297"/>
          <p:cNvPicPr preferRelativeResize="0"/>
          <p:nvPr/>
        </p:nvPicPr>
        <p:blipFill>
          <a:blip r:embed="rId3">
            <a:alphaModFix/>
          </a:blip>
          <a:stretch>
            <a:fillRect/>
          </a:stretch>
        </p:blipFill>
        <p:spPr>
          <a:xfrm>
            <a:off x="292000" y="774450"/>
            <a:ext cx="8563574" cy="3889901"/>
          </a:xfrm>
          <a:prstGeom prst="rect">
            <a:avLst/>
          </a:prstGeom>
          <a:noFill/>
          <a:ln>
            <a:noFill/>
          </a:ln>
        </p:spPr>
      </p:pic>
    </p:spTree>
    <p:extLst>
      <p:ext uri="{BB962C8B-B14F-4D97-AF65-F5344CB8AC3E}">
        <p14:creationId xmlns:p14="http://schemas.microsoft.com/office/powerpoint/2010/main" val="947129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08371" y="169550"/>
            <a:ext cx="9035700" cy="54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8774"/>
              </a:buClr>
              <a:buSzPts val="1400"/>
              <a:buFont typeface="Arial"/>
              <a:buNone/>
            </a:pPr>
            <a:r>
              <a:rPr lang="en-GB" sz="2800" b="1" i="0" u="none" strike="noStrike" cap="none">
                <a:solidFill>
                  <a:srgbClr val="008774"/>
                </a:solidFill>
                <a:latin typeface="Arial"/>
                <a:ea typeface="Arial"/>
                <a:cs typeface="Arial"/>
                <a:sym typeface="Arial"/>
              </a:rPr>
              <a:t>What We Will Cover</a:t>
            </a:r>
            <a:endParaRPr sz="2800" b="1" i="0" u="none" strike="noStrike" cap="none">
              <a:solidFill>
                <a:schemeClr val="accent1"/>
              </a:solidFill>
              <a:latin typeface="Arial"/>
              <a:ea typeface="Arial"/>
              <a:cs typeface="Arial"/>
              <a:sym typeface="Arial"/>
            </a:endParaRPr>
          </a:p>
        </p:txBody>
      </p:sp>
      <p:sp>
        <p:nvSpPr>
          <p:cNvPr id="147" name="Shape 147"/>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endParaRPr sz="1800" b="0" i="0" u="none" strike="noStrike" cap="none">
              <a:solidFill>
                <a:srgbClr val="595959"/>
              </a:solidFill>
              <a:latin typeface="Arial"/>
              <a:ea typeface="Arial"/>
              <a:cs typeface="Arial"/>
              <a:sym typeface="Arial"/>
            </a:endParaRPr>
          </a:p>
        </p:txBody>
      </p:sp>
      <p:sp>
        <p:nvSpPr>
          <p:cNvPr id="148" name="Shape 148"/>
          <p:cNvSpPr txBox="1">
            <a:spLocks noGrp="1"/>
          </p:cNvSpPr>
          <p:nvPr>
            <p:ph type="body" idx="2"/>
          </p:nvPr>
        </p:nvSpPr>
        <p:spPr>
          <a:xfrm>
            <a:off x="421450" y="1166788"/>
            <a:ext cx="7358700" cy="32310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The Case for Spring Boot</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Problems to solve</a:t>
            </a:r>
            <a:endParaRPr dirty="0">
              <a:solidFill>
                <a:srgbClr val="000000"/>
              </a:solidFill>
            </a:endParaRPr>
          </a:p>
          <a:p>
            <a:pPr marL="457200" lvl="0" indent="-330200" rtl="0">
              <a:spcBef>
                <a:spcPts val="0"/>
              </a:spcBef>
              <a:spcAft>
                <a:spcPts val="0"/>
              </a:spcAft>
              <a:buSzPts val="1600"/>
              <a:buChar char="●"/>
            </a:pPr>
            <a:r>
              <a:rPr lang="en-GB" dirty="0" smtClean="0">
                <a:solidFill>
                  <a:srgbClr val="000000"/>
                </a:solidFill>
              </a:rPr>
              <a:t>Spring </a:t>
            </a:r>
            <a:r>
              <a:rPr lang="en-GB" dirty="0">
                <a:solidFill>
                  <a:srgbClr val="000000"/>
                </a:solidFill>
              </a:rPr>
              <a:t>Boot Basics</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Where to start?</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Dependency </a:t>
            </a:r>
            <a:r>
              <a:rPr lang="en-GB" dirty="0" smtClean="0">
                <a:solidFill>
                  <a:srgbClr val="000000"/>
                </a:solidFill>
              </a:rPr>
              <a:t>Management</a:t>
            </a:r>
          </a:p>
          <a:p>
            <a:pPr marL="914400" lvl="1" indent="-304800" rtl="0">
              <a:spcBef>
                <a:spcPts val="0"/>
              </a:spcBef>
              <a:spcAft>
                <a:spcPts val="0"/>
              </a:spcAft>
              <a:buSzPts val="1200"/>
              <a:buChar char="‒"/>
            </a:pPr>
            <a:r>
              <a:rPr lang="en-GB" dirty="0" smtClean="0">
                <a:solidFill>
                  <a:srgbClr val="000000"/>
                </a:solidFill>
              </a:rPr>
              <a:t>Configuration</a:t>
            </a:r>
            <a:endParaRPr dirty="0">
              <a:solidFill>
                <a:srgbClr val="000000"/>
              </a:solidFill>
            </a:endParaRPr>
          </a:p>
          <a:p>
            <a:pPr marL="914400" lvl="1" indent="-304800" rtl="0">
              <a:spcBef>
                <a:spcPts val="0"/>
              </a:spcBef>
              <a:spcAft>
                <a:spcPts val="0"/>
              </a:spcAft>
              <a:buSzPts val="1200"/>
              <a:buChar char="‒"/>
            </a:pPr>
            <a:r>
              <a:rPr lang="en-US" dirty="0" smtClean="0">
                <a:solidFill>
                  <a:srgbClr val="000000"/>
                </a:solidFill>
              </a:rPr>
              <a:t>Metrics</a:t>
            </a:r>
          </a:p>
          <a:p>
            <a:pPr marL="914400" lvl="1" indent="-304800" rtl="0">
              <a:spcBef>
                <a:spcPts val="0"/>
              </a:spcBef>
              <a:spcAft>
                <a:spcPts val="0"/>
              </a:spcAft>
              <a:buSzPts val="1200"/>
              <a:buChar char="‒"/>
            </a:pPr>
            <a:r>
              <a:rPr lang="en-US" dirty="0" smtClean="0">
                <a:solidFill>
                  <a:srgbClr val="000000"/>
                </a:solidFill>
              </a:rPr>
              <a:t>Actuator</a:t>
            </a:r>
            <a:endParaRPr dirty="0">
              <a:solidFill>
                <a:srgbClr val="000000"/>
              </a:solidFill>
            </a:endParaRPr>
          </a:p>
        </p:txBody>
      </p:sp>
    </p:spTree>
    <p:extLst>
      <p:ext uri="{BB962C8B-B14F-4D97-AF65-F5344CB8AC3E}">
        <p14:creationId xmlns:p14="http://schemas.microsoft.com/office/powerpoint/2010/main" val="3771998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0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10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1000"/>
                                        <p:tgtEl>
                                          <p:spTgt spid="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
                                            <p:txEl>
                                              <p:pRg st="3" end="3"/>
                                            </p:txEl>
                                          </p:spTgt>
                                        </p:tgtEl>
                                        <p:attrNameLst>
                                          <p:attrName>style.visibility</p:attrName>
                                        </p:attrNameLst>
                                      </p:cBhvr>
                                      <p:to>
                                        <p:strVal val="visible"/>
                                      </p:to>
                                    </p:set>
                                    <p:animEffect transition="in" filter="fade">
                                      <p:cBhvr>
                                        <p:cTn id="22" dur="1000"/>
                                        <p:tgtEl>
                                          <p:spTgt spid="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8">
                                            <p:txEl>
                                              <p:pRg st="4" end="4"/>
                                            </p:txEl>
                                          </p:spTgt>
                                        </p:tgtEl>
                                        <p:attrNameLst>
                                          <p:attrName>style.visibility</p:attrName>
                                        </p:attrNameLst>
                                      </p:cBhvr>
                                      <p:to>
                                        <p:strVal val="visible"/>
                                      </p:to>
                                    </p:set>
                                    <p:animEffect transition="in" filter="fade">
                                      <p:cBhvr>
                                        <p:cTn id="27" dur="1000"/>
                                        <p:tgtEl>
                                          <p:spTgt spid="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xEl>
                                              <p:pRg st="5" end="5"/>
                                            </p:txEl>
                                          </p:spTgt>
                                        </p:tgtEl>
                                        <p:attrNameLst>
                                          <p:attrName>style.visibility</p:attrName>
                                        </p:attrNameLst>
                                      </p:cBhvr>
                                      <p:to>
                                        <p:strVal val="visible"/>
                                      </p:to>
                                    </p:set>
                                    <p:animEffect transition="in" filter="fade">
                                      <p:cBhvr>
                                        <p:cTn id="32" dur="1000"/>
                                        <p:tgtEl>
                                          <p:spTgt spid="1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xEl>
                                              <p:pRg st="6" end="6"/>
                                            </p:txEl>
                                          </p:spTgt>
                                        </p:tgtEl>
                                        <p:attrNameLst>
                                          <p:attrName>style.visibility</p:attrName>
                                        </p:attrNameLst>
                                      </p:cBhvr>
                                      <p:to>
                                        <p:strVal val="visible"/>
                                      </p:to>
                                    </p:set>
                                    <p:animEffect transition="in" filter="fade">
                                      <p:cBhvr>
                                        <p:cTn id="37" dur="1000"/>
                                        <p:tgtEl>
                                          <p:spTgt spid="1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8">
                                            <p:txEl>
                                              <p:pRg st="7" end="7"/>
                                            </p:txEl>
                                          </p:spTgt>
                                        </p:tgtEl>
                                        <p:attrNameLst>
                                          <p:attrName>style.visibility</p:attrName>
                                        </p:attrNameLst>
                                      </p:cBhvr>
                                      <p:to>
                                        <p:strVal val="visible"/>
                                      </p:to>
                                    </p:set>
                                    <p:animEffect transition="in" filter="fade">
                                      <p:cBhvr>
                                        <p:cTn id="42" dur="1000"/>
                                        <p:tgtEl>
                                          <p:spTgt spid="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108371" y="17543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Challenges with Traditional Apps &amp; Infrastructure</a:t>
            </a:r>
            <a:endParaRPr sz="2800" b="1" i="0" u="none" strike="noStrike" cap="none">
              <a:solidFill>
                <a:schemeClr val="accent1"/>
              </a:solidFill>
              <a:latin typeface="Arial"/>
              <a:ea typeface="Arial"/>
              <a:cs typeface="Arial"/>
              <a:sym typeface="Arial"/>
            </a:endParaRPr>
          </a:p>
        </p:txBody>
      </p:sp>
      <p:sp>
        <p:nvSpPr>
          <p:cNvPr id="171" name="Shape 171"/>
          <p:cNvSpPr txBox="1">
            <a:spLocks noGrp="1"/>
          </p:cNvSpPr>
          <p:nvPr>
            <p:ph type="body" idx="2"/>
          </p:nvPr>
        </p:nvSpPr>
        <p:spPr>
          <a:xfrm>
            <a:off x="289150" y="909575"/>
            <a:ext cx="7358700" cy="3744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Shared Dependencies (App Server)</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Tedious Configuration (“</a:t>
            </a:r>
            <a:r>
              <a:rPr lang="en-US" sz="2000" b="1" dirty="0" err="1" smtClean="0">
                <a:solidFill>
                  <a:srgbClr val="24292E"/>
                </a:solidFill>
              </a:rPr>
              <a:t>Classpath</a:t>
            </a:r>
            <a:r>
              <a:rPr lang="en-US" sz="2000" b="1" dirty="0" smtClean="0">
                <a:solidFill>
                  <a:srgbClr val="24292E"/>
                </a:solidFill>
              </a:rPr>
              <a:t> Hell”)</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Intricate Coordination between </a:t>
            </a:r>
            <a:r>
              <a:rPr lang="en-US" sz="2000" b="1" dirty="0" err="1" smtClean="0">
                <a:solidFill>
                  <a:srgbClr val="24292E"/>
                </a:solidFill>
              </a:rPr>
              <a:t>Devs</a:t>
            </a:r>
            <a:r>
              <a:rPr lang="en-US" sz="2000" b="1" dirty="0" smtClean="0">
                <a:solidFill>
                  <a:srgbClr val="24292E"/>
                </a:solidFill>
              </a:rPr>
              <a:t> &amp; Ops</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Granularity of Scaling</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“One Size Fits All”  Operations</a:t>
            </a:r>
          </a:p>
          <a:p>
            <a:pPr indent="-317500">
              <a:spcBef>
                <a:spcPts val="1200"/>
              </a:spcBef>
              <a:buClr>
                <a:srgbClr val="24292E"/>
              </a:buClr>
              <a:buSzPts val="1400"/>
            </a:pPr>
            <a:r>
              <a:rPr lang="en-US" sz="2000" b="1" dirty="0">
                <a:solidFill>
                  <a:srgbClr val="24292E"/>
                </a:solidFill>
              </a:rPr>
              <a:t>Large Teams, Large Releases, Long Lead times</a:t>
            </a:r>
          </a:p>
          <a:p>
            <a:pPr marL="139700" marR="0" lvl="0" indent="0" algn="l" rtl="0">
              <a:lnSpc>
                <a:spcPct val="115000"/>
              </a:lnSpc>
              <a:spcBef>
                <a:spcPts val="1200"/>
              </a:spcBef>
              <a:spcAft>
                <a:spcPts val="0"/>
              </a:spcAft>
              <a:buClr>
                <a:srgbClr val="24292E"/>
              </a:buClr>
              <a:buSzPts val="1400"/>
              <a:buNone/>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i="0" u="none" strike="noStrike" cap="none" dirty="0">
              <a:solidFill>
                <a:srgbClr val="24292E"/>
              </a:solidFill>
              <a:latin typeface="Arial"/>
              <a:ea typeface="Arial"/>
              <a:cs typeface="Arial"/>
              <a:sym typeface="Arial"/>
            </a:endParaRPr>
          </a:p>
        </p:txBody>
      </p:sp>
    </p:spTree>
    <p:extLst>
      <p:ext uri="{BB962C8B-B14F-4D97-AF65-F5344CB8AC3E}">
        <p14:creationId xmlns:p14="http://schemas.microsoft.com/office/powerpoint/2010/main" val="2461081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10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1" end="1"/>
                                            </p:txEl>
                                          </p:spTgt>
                                        </p:tgtEl>
                                        <p:attrNameLst>
                                          <p:attrName>style.visibility</p:attrName>
                                        </p:attrNameLst>
                                      </p:cBhvr>
                                      <p:to>
                                        <p:strVal val="visible"/>
                                      </p:to>
                                    </p:set>
                                    <p:animEffect transition="in" filter="fade">
                                      <p:cBhvr>
                                        <p:cTn id="12" dur="1000"/>
                                        <p:tgtEl>
                                          <p:spTgt spid="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2" end="2"/>
                                            </p:txEl>
                                          </p:spTgt>
                                        </p:tgtEl>
                                        <p:attrNameLst>
                                          <p:attrName>style.visibility</p:attrName>
                                        </p:attrNameLst>
                                      </p:cBhvr>
                                      <p:to>
                                        <p:strVal val="visible"/>
                                      </p:to>
                                    </p:set>
                                    <p:animEffect transition="in" filter="fade">
                                      <p:cBhvr>
                                        <p:cTn id="17" dur="1000"/>
                                        <p:tgtEl>
                                          <p:spTgt spid="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
                                            <p:txEl>
                                              <p:pRg st="3" end="3"/>
                                            </p:txEl>
                                          </p:spTgt>
                                        </p:tgtEl>
                                        <p:attrNameLst>
                                          <p:attrName>style.visibility</p:attrName>
                                        </p:attrNameLst>
                                      </p:cBhvr>
                                      <p:to>
                                        <p:strVal val="visible"/>
                                      </p:to>
                                    </p:set>
                                    <p:animEffect transition="in" filter="fade">
                                      <p:cBhvr>
                                        <p:cTn id="22" dur="1000"/>
                                        <p:tgtEl>
                                          <p:spTgt spid="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xEl>
                                              <p:pRg st="4" end="4"/>
                                            </p:txEl>
                                          </p:spTgt>
                                        </p:tgtEl>
                                        <p:attrNameLst>
                                          <p:attrName>style.visibility</p:attrName>
                                        </p:attrNameLst>
                                      </p:cBhvr>
                                      <p:to>
                                        <p:strVal val="visible"/>
                                      </p:to>
                                    </p:set>
                                    <p:animEffect transition="in" filter="fade">
                                      <p:cBhvr>
                                        <p:cTn id="27" dur="1000"/>
                                        <p:tgtEl>
                                          <p:spTgt spid="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1">
                                            <p:txEl>
                                              <p:pRg st="5" end="5"/>
                                            </p:txEl>
                                          </p:spTgt>
                                        </p:tgtEl>
                                        <p:attrNameLst>
                                          <p:attrName>style.visibility</p:attrName>
                                        </p:attrNameLst>
                                      </p:cBhvr>
                                      <p:to>
                                        <p:strVal val="visible"/>
                                      </p:to>
                                    </p:set>
                                    <p:animEffect transition="in" filter="fade">
                                      <p:cBhvr>
                                        <p:cTn id="32" dur="1000"/>
                                        <p:tgtEl>
                                          <p:spTgt spid="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Production-grade Spring-powered apps with minimal fuss</a:t>
            </a:r>
            <a:endParaRPr sz="1800" b="0" i="0" u="none" strike="noStrike" cap="none">
              <a:solidFill>
                <a:srgbClr val="595959"/>
              </a:solidFill>
              <a:latin typeface="Arial"/>
              <a:ea typeface="Arial"/>
              <a:cs typeface="Arial"/>
              <a:sym typeface="Arial"/>
            </a:endParaRPr>
          </a:p>
        </p:txBody>
      </p:sp>
      <p:sp>
        <p:nvSpPr>
          <p:cNvPr id="196" name="Shape 196"/>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Primary Goals</a:t>
            </a:r>
            <a:endParaRPr sz="2800" b="1" i="0" u="none" strike="noStrike" cap="none">
              <a:solidFill>
                <a:schemeClr val="accent1"/>
              </a:solidFill>
              <a:latin typeface="Arial"/>
              <a:ea typeface="Arial"/>
              <a:cs typeface="Arial"/>
              <a:sym typeface="Arial"/>
            </a:endParaRPr>
          </a:p>
        </p:txBody>
      </p:sp>
      <p:sp>
        <p:nvSpPr>
          <p:cNvPr id="197" name="Shape 197"/>
          <p:cNvSpPr txBox="1">
            <a:spLocks noGrp="1"/>
          </p:cNvSpPr>
          <p:nvPr>
            <p:ph type="body" idx="2"/>
          </p:nvPr>
        </p:nvSpPr>
        <p:spPr>
          <a:xfrm>
            <a:off x="2939878" y="1214375"/>
            <a:ext cx="5777840" cy="323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GB" sz="1400">
                <a:solidFill>
                  <a:srgbClr val="24292E"/>
                </a:solidFill>
              </a:rPr>
              <a:t>Make it </a:t>
            </a:r>
            <a:r>
              <a:rPr lang="en-GB" sz="1400" b="1">
                <a:solidFill>
                  <a:srgbClr val="24292E"/>
                </a:solidFill>
              </a:rPr>
              <a:t>fast &amp; easy</a:t>
            </a:r>
            <a:r>
              <a:rPr lang="en-GB" sz="1400">
                <a:solidFill>
                  <a:srgbClr val="24292E"/>
                </a:solidFill>
              </a:rPr>
              <a:t> to get started with </a:t>
            </a:r>
            <a:r>
              <a:rPr lang="en-GB" sz="1400" b="0" i="0" u="none" strike="noStrike" cap="none">
                <a:solidFill>
                  <a:srgbClr val="24292E"/>
                </a:solidFill>
                <a:latin typeface="Arial"/>
                <a:ea typeface="Arial"/>
                <a:cs typeface="Arial"/>
                <a:sym typeface="Arial"/>
              </a:rPr>
              <a:t>Spring development</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b="1" i="0" u="none" strike="noStrike" cap="none">
                <a:solidFill>
                  <a:srgbClr val="24292E"/>
                </a:solidFill>
              </a:rPr>
              <a:t>Be opinionated</a:t>
            </a:r>
            <a:r>
              <a:rPr lang="en-GB" sz="1400" b="0" i="0" u="none" strike="noStrike" cap="none">
                <a:solidFill>
                  <a:srgbClr val="24292E"/>
                </a:solidFill>
                <a:latin typeface="Arial"/>
                <a:ea typeface="Arial"/>
                <a:cs typeface="Arial"/>
                <a:sym typeface="Arial"/>
              </a:rPr>
              <a:t>, </a:t>
            </a:r>
            <a:r>
              <a:rPr lang="en-GB" sz="1400" b="1" i="0" u="none" strike="noStrike" cap="none">
                <a:solidFill>
                  <a:srgbClr val="24292E"/>
                </a:solidFill>
              </a:rPr>
              <a:t>but get out of the way</a:t>
            </a:r>
            <a:r>
              <a:rPr lang="en-GB" sz="1400" b="0" i="0" u="none" strike="noStrike" cap="none">
                <a:solidFill>
                  <a:srgbClr val="24292E"/>
                </a:solidFill>
                <a:latin typeface="Arial"/>
                <a:ea typeface="Arial"/>
                <a:cs typeface="Arial"/>
                <a:sym typeface="Arial"/>
              </a:rPr>
              <a:t> quickly </a:t>
            </a:r>
            <a:r>
              <a:rPr lang="en-GB" sz="1400">
                <a:solidFill>
                  <a:srgbClr val="24292E"/>
                </a:solidFill>
              </a:rPr>
              <a:t>when</a:t>
            </a:r>
            <a:r>
              <a:rPr lang="en-GB" sz="1400" b="0" i="0" u="none" strike="noStrike" cap="none">
                <a:solidFill>
                  <a:srgbClr val="24292E"/>
                </a:solidFill>
                <a:latin typeface="Arial"/>
                <a:ea typeface="Arial"/>
                <a:cs typeface="Arial"/>
                <a:sym typeface="Arial"/>
              </a:rPr>
              <a:t> requirements diverge from the defaults</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b="1" i="0" u="none" strike="noStrike" cap="none">
                <a:solidFill>
                  <a:srgbClr val="24292E"/>
                </a:solidFill>
              </a:rPr>
              <a:t>Provide</a:t>
            </a:r>
            <a:r>
              <a:rPr lang="en-GB" sz="1400" b="0" i="0" u="none" strike="noStrike" cap="none">
                <a:solidFill>
                  <a:srgbClr val="24292E"/>
                </a:solidFill>
                <a:latin typeface="Arial"/>
                <a:ea typeface="Arial"/>
                <a:cs typeface="Arial"/>
                <a:sym typeface="Arial"/>
              </a:rPr>
              <a:t> a range of common </a:t>
            </a:r>
            <a:r>
              <a:rPr lang="en-GB" sz="1400">
                <a:solidFill>
                  <a:srgbClr val="24292E"/>
                </a:solidFill>
              </a:rPr>
              <a:t>and</a:t>
            </a:r>
            <a:r>
              <a:rPr lang="en-GB" sz="1400" b="0" i="0" u="none" strike="noStrike" cap="none">
                <a:solidFill>
                  <a:srgbClr val="24292E"/>
                </a:solidFill>
                <a:latin typeface="Arial"/>
                <a:ea typeface="Arial"/>
                <a:cs typeface="Arial"/>
                <a:sym typeface="Arial"/>
              </a:rPr>
              <a:t> useful </a:t>
            </a:r>
            <a:r>
              <a:rPr lang="en-GB" sz="1400" b="1" i="0" u="none" strike="noStrike" cap="none">
                <a:solidFill>
                  <a:srgbClr val="24292E"/>
                </a:solidFill>
              </a:rPr>
              <a:t>non-functional features</a:t>
            </a:r>
            <a:r>
              <a:rPr lang="en-GB" sz="1400">
                <a:solidFill>
                  <a:srgbClr val="24292E"/>
                </a:solidFill>
              </a:rPr>
              <a:t> </a:t>
            </a:r>
            <a:r>
              <a:rPr lang="en-GB" sz="1400" b="0" i="0" u="none" strike="noStrike" cap="none">
                <a:solidFill>
                  <a:srgbClr val="24292E"/>
                </a:solidFill>
                <a:latin typeface="Arial"/>
                <a:ea typeface="Arial"/>
                <a:cs typeface="Arial"/>
                <a:sym typeface="Arial"/>
              </a:rPr>
              <a:t>(embedded servers, security, metrics, health checks, externalized configuration</a:t>
            </a:r>
            <a:r>
              <a:rPr lang="en-GB" sz="1400">
                <a:solidFill>
                  <a:srgbClr val="24292E"/>
                </a:solidFill>
              </a:rPr>
              <a:t>...</a:t>
            </a:r>
            <a:r>
              <a:rPr lang="en-GB" sz="1400" b="0" i="0" u="none" strike="noStrike" cap="none">
                <a:solidFill>
                  <a:srgbClr val="24292E"/>
                </a:solidFill>
                <a:latin typeface="Arial"/>
                <a:ea typeface="Arial"/>
                <a:cs typeface="Arial"/>
                <a:sym typeface="Arial"/>
              </a:rPr>
              <a:t>)</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1000"/>
              </a:spcAft>
              <a:buClr>
                <a:srgbClr val="24292E"/>
              </a:buClr>
              <a:buSzPts val="1400"/>
              <a:buFont typeface="Arial"/>
              <a:buChar char="●"/>
            </a:pPr>
            <a:r>
              <a:rPr lang="en-GB" sz="1400" b="1">
                <a:solidFill>
                  <a:srgbClr val="24292E"/>
                </a:solidFill>
              </a:rPr>
              <a:t>Clean configuration</a:t>
            </a:r>
            <a:r>
              <a:rPr lang="en-GB" sz="1400">
                <a:solidFill>
                  <a:srgbClr val="24292E"/>
                </a:solidFill>
              </a:rPr>
              <a:t> - </a:t>
            </a:r>
            <a:r>
              <a:rPr lang="en-GB" sz="1400" b="0" i="0" u="none" strike="noStrike" cap="none">
                <a:solidFill>
                  <a:srgbClr val="24292E"/>
                </a:solidFill>
                <a:latin typeface="Arial"/>
                <a:ea typeface="Arial"/>
                <a:cs typeface="Arial"/>
                <a:sym typeface="Arial"/>
              </a:rPr>
              <a:t>no code generation and </a:t>
            </a:r>
            <a:r>
              <a:rPr lang="en-GB" sz="1400" i="0" u="none" strike="noStrike" cap="none">
                <a:solidFill>
                  <a:srgbClr val="24292E"/>
                </a:solidFill>
              </a:rPr>
              <a:t>no require</a:t>
            </a:r>
            <a:r>
              <a:rPr lang="en-GB" sz="1400">
                <a:solidFill>
                  <a:srgbClr val="24292E"/>
                </a:solidFill>
              </a:rPr>
              <a:t>ment for</a:t>
            </a:r>
            <a:r>
              <a:rPr lang="en-GB" sz="1400" i="0" u="none" strike="noStrike" cap="none">
                <a:solidFill>
                  <a:srgbClr val="24292E"/>
                </a:solidFill>
              </a:rPr>
              <a:t> XML configuration</a:t>
            </a:r>
            <a:endParaRPr sz="1400" i="0" u="none" strike="noStrike" cap="none">
              <a:solidFill>
                <a:srgbClr val="24292E"/>
              </a:solidFill>
            </a:endParaRPr>
          </a:p>
        </p:txBody>
      </p:sp>
      <p:sp>
        <p:nvSpPr>
          <p:cNvPr id="198" name="Shape 198"/>
          <p:cNvSpPr txBox="1"/>
          <p:nvPr/>
        </p:nvSpPr>
        <p:spPr>
          <a:xfrm>
            <a:off x="44333" y="4804939"/>
            <a:ext cx="518845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Reference: </a:t>
            </a:r>
            <a:r>
              <a:rPr lang="en-GB" sz="1400" b="0" i="0" u="sng" strike="noStrike" cap="none">
                <a:solidFill>
                  <a:schemeClr val="hlink"/>
                </a:solidFill>
                <a:latin typeface="Arial"/>
                <a:ea typeface="Arial"/>
                <a:cs typeface="Arial"/>
                <a:sym typeface="Arial"/>
                <a:hlinkClick r:id="rId3"/>
              </a:rPr>
              <a:t>https://github.com/spring-projects/spring-boot</a:t>
            </a:r>
            <a:endParaRPr sz="1400" b="0" i="0" u="none" strike="noStrike" cap="none">
              <a:solidFill>
                <a:srgbClr val="24292E"/>
              </a:solidFill>
              <a:latin typeface="Arial"/>
              <a:ea typeface="Arial"/>
              <a:cs typeface="Arial"/>
              <a:sym typeface="Arial"/>
            </a:endParaRPr>
          </a:p>
        </p:txBody>
      </p:sp>
      <p:sp>
        <p:nvSpPr>
          <p:cNvPr id="199" name="Shape 199"/>
          <p:cNvSpPr/>
          <p:nvPr/>
        </p:nvSpPr>
        <p:spPr>
          <a:xfrm>
            <a:off x="565900" y="11542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a:latin typeface="Arial"/>
                <a:ea typeface="Arial"/>
                <a:cs typeface="Arial"/>
                <a:sym typeface="Arial"/>
              </a:rPr>
              <a:t>Spring Boot</a:t>
            </a:r>
            <a:endParaRPr sz="2400" b="1" i="0" u="none" strike="noStrike" cap="none" dirty="0">
              <a:latin typeface="Arial"/>
              <a:ea typeface="Arial"/>
              <a:cs typeface="Arial"/>
              <a:sym typeface="Arial"/>
            </a:endParaRPr>
          </a:p>
        </p:txBody>
      </p:sp>
    </p:spTree>
    <p:extLst>
      <p:ext uri="{BB962C8B-B14F-4D97-AF65-F5344CB8AC3E}">
        <p14:creationId xmlns:p14="http://schemas.microsoft.com/office/powerpoint/2010/main" val="180345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1000"/>
                                        <p:tgtEl>
                                          <p:spTgt spid="1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1000"/>
                                        <p:tgtEl>
                                          <p:spTgt spid="1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p:nvPr/>
        </p:nvSpPr>
        <p:spPr>
          <a:xfrm>
            <a:off x="565900"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Spring Boot</a:t>
            </a:r>
            <a:endParaRPr sz="2400" b="1" i="0" u="none" strike="noStrike" cap="none">
              <a:latin typeface="Arial"/>
              <a:ea typeface="Arial"/>
              <a:cs typeface="Arial"/>
              <a:sym typeface="Arial"/>
            </a:endParaRPr>
          </a:p>
        </p:txBody>
      </p:sp>
      <p:sp>
        <p:nvSpPr>
          <p:cNvPr id="184" name="Shape 184"/>
          <p:cNvSpPr/>
          <p:nvPr/>
        </p:nvSpPr>
        <p:spPr>
          <a:xfrm>
            <a:off x="3483613"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Spring Cloud</a:t>
            </a:r>
            <a:endParaRPr sz="2400" b="1" i="0" u="none" strike="noStrike" cap="none">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Services</a:t>
            </a:r>
            <a:endParaRPr sz="2400" b="1" i="0" u="none" strike="noStrike" cap="none">
              <a:latin typeface="Arial"/>
              <a:ea typeface="Arial"/>
              <a:cs typeface="Arial"/>
              <a:sym typeface="Arial"/>
            </a:endParaRPr>
          </a:p>
        </p:txBody>
      </p:sp>
      <p:sp>
        <p:nvSpPr>
          <p:cNvPr id="185" name="Shape 185"/>
          <p:cNvSpPr/>
          <p:nvPr/>
        </p:nvSpPr>
        <p:spPr>
          <a:xfrm>
            <a:off x="6401327"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smtClean="0">
                <a:latin typeface="Arial"/>
                <a:ea typeface="Arial"/>
                <a:cs typeface="Arial"/>
                <a:sym typeface="Arial"/>
              </a:rPr>
              <a:t>Cloud </a:t>
            </a:r>
            <a:r>
              <a:rPr lang="en-GB" sz="2400" b="1" i="0" u="none" strike="noStrike" cap="none" dirty="0">
                <a:latin typeface="Arial"/>
                <a:ea typeface="Arial"/>
                <a:cs typeface="Arial"/>
                <a:sym typeface="Arial"/>
              </a:rPr>
              <a:t>Foundry</a:t>
            </a:r>
            <a:endParaRPr sz="1400" b="0" i="0" u="none" strike="noStrike" cap="none" dirty="0">
              <a:latin typeface="Arial"/>
              <a:ea typeface="Arial"/>
              <a:cs typeface="Arial"/>
              <a:sym typeface="Arial"/>
            </a:endParaRPr>
          </a:p>
        </p:txBody>
      </p:sp>
      <p:sp>
        <p:nvSpPr>
          <p:cNvPr id="186" name="Shape 186"/>
          <p:cNvSpPr/>
          <p:nvPr/>
        </p:nvSpPr>
        <p:spPr>
          <a:xfrm>
            <a:off x="2795690"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187" name="Shape 187"/>
          <p:cNvSpPr/>
          <p:nvPr/>
        </p:nvSpPr>
        <p:spPr>
          <a:xfrm>
            <a:off x="5768656"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188" name="Shape 188"/>
          <p:cNvSpPr/>
          <p:nvPr/>
        </p:nvSpPr>
        <p:spPr>
          <a:xfrm>
            <a:off x="1830040" y="3631776"/>
            <a:ext cx="636900" cy="419100"/>
          </a:xfrm>
          <a:prstGeom prst="mathEqual">
            <a:avLst>
              <a:gd name="adj1" fmla="val 23520"/>
              <a:gd name="adj2" fmla="val 1176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189" name="Shape 189"/>
          <p:cNvSpPr/>
          <p:nvPr/>
        </p:nvSpPr>
        <p:spPr>
          <a:xfrm>
            <a:off x="2990870" y="2888075"/>
            <a:ext cx="4427700" cy="2000700"/>
          </a:xfrm>
          <a:prstGeom prst="cloudCallout">
            <a:avLst>
              <a:gd name="adj1" fmla="val 28067"/>
              <a:gd name="adj2" fmla="val 3818"/>
            </a:avLst>
          </a:prstGeom>
          <a:gradFill>
            <a:gsLst>
              <a:gs pos="0">
                <a:srgbClr val="00F0D8"/>
              </a:gs>
              <a:gs pos="100000">
                <a:srgbClr val="05695F"/>
              </a:gs>
            </a:gsLst>
            <a:lin ang="5400012" scaled="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A Standard Cloud-Native Approach to Java</a:t>
            </a:r>
            <a:endParaRPr sz="1400" b="0" i="0" u="none" strike="noStrike" cap="none">
              <a:latin typeface="Arial"/>
              <a:ea typeface="Arial"/>
              <a:cs typeface="Arial"/>
              <a:sym typeface="Arial"/>
            </a:endParaRPr>
          </a:p>
        </p:txBody>
      </p:sp>
      <p:sp>
        <p:nvSpPr>
          <p:cNvPr id="190" name="Shape 190"/>
          <p:cNvSpPr txBox="1">
            <a:spLocks noGrp="1"/>
          </p:cNvSpPr>
          <p:nvPr>
            <p:ph type="title" idx="4294967295"/>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2800"/>
              <a:buFont typeface="Arial"/>
              <a:buNone/>
            </a:pPr>
            <a:r>
              <a:rPr lang="en-GB" sz="2800" b="1" i="0" u="none" strike="noStrike" cap="none">
                <a:solidFill>
                  <a:schemeClr val="accent1"/>
                </a:solidFill>
                <a:latin typeface="Arial"/>
                <a:ea typeface="Arial"/>
                <a:cs typeface="Arial"/>
                <a:sym typeface="Arial"/>
              </a:rPr>
              <a:t>Cloud-Native Building Blocks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65971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1000"/>
                                        <p:tgtEl>
                                          <p:spTgt spid="186"/>
                                        </p:tgtEl>
                                      </p:cBhvr>
                                    </p:animEffect>
                                  </p:childTnLst>
                                </p:cTn>
                              </p:par>
                              <p:par>
                                <p:cTn id="13" presetID="10" presetClass="entr" presetSubtype="0" fill="hold" nodeType="with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fade">
                                      <p:cBhvr>
                                        <p:cTn id="15" dur="1000"/>
                                        <p:tgtEl>
                                          <p:spTgt spid="1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fade">
                                      <p:cBhvr>
                                        <p:cTn id="20" dur="1000"/>
                                        <p:tgtEl>
                                          <p:spTgt spid="187"/>
                                        </p:tgtEl>
                                      </p:cBhvr>
                                    </p:animEffect>
                                  </p:childTnLst>
                                </p:cTn>
                              </p:par>
                              <p:par>
                                <p:cTn id="21" presetID="10" presetClass="entr" presetSubtype="0" fill="hold" nodeType="with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fade">
                                      <p:cBhvr>
                                        <p:cTn id="23" dur="1000"/>
                                        <p:tgtEl>
                                          <p:spTgt spid="1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10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9" name="Shape 45"/>
          <p:cNvGraphicFramePr/>
          <p:nvPr/>
        </p:nvGraphicFramePr>
        <p:xfrm>
          <a:off x="627319" y="539750"/>
          <a:ext cx="7899999" cy="3977740"/>
        </p:xfrm>
        <a:graphic>
          <a:graphicData uri="http://schemas.openxmlformats.org/drawingml/2006/table">
            <a:tbl>
              <a:tblPr firstRow="1" bandRow="1">
                <a:tableStyleId>{4C3C2611-4C71-4FC5-86AE-919BDF0F9419}</a:tableStyleId>
              </a:tblPr>
              <a:tblGrid>
                <a:gridCol w="1743750"/>
                <a:gridCol w="4497575"/>
                <a:gridCol w="1658674"/>
              </a:tblGrid>
              <a:tr h="370850">
                <a:tc>
                  <a:txBody>
                    <a:bodyPr/>
                    <a:lstStyle/>
                    <a:p>
                      <a:pPr algn="r">
                        <a:defRPr sz="1800" b="0">
                          <a:solidFill>
                            <a:srgbClr val="000000"/>
                          </a:solidFill>
                        </a:defRPr>
                      </a:pPr>
                      <a:r>
                        <a:rPr b="1">
                          <a:solidFill>
                            <a:srgbClr val="FFFFFF"/>
                          </a:solidFill>
                          <a:latin typeface="Proxima Nova Rg"/>
                          <a:ea typeface="Proxima Nova Rg"/>
                          <a:cs typeface="Proxima Nova Rg"/>
                          <a:sym typeface="Proxima Nova Rg"/>
                        </a:rPr>
                        <a:t>9-9:15AM</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defRPr sz="1800" b="0">
                          <a:solidFill>
                            <a:srgbClr val="000000"/>
                          </a:solidFill>
                        </a:defRPr>
                      </a:pPr>
                      <a:r>
                        <a:rPr>
                          <a:solidFill>
                            <a:srgbClr val="FFFFFF"/>
                          </a:solidFill>
                          <a:latin typeface="Proxima Nova Rg"/>
                          <a:ea typeface="Proxima Nova Rg"/>
                          <a:cs typeface="Proxima Nova Rg"/>
                          <a:sym typeface="Proxima Nova Rg"/>
                        </a:rPr>
                        <a:t>Introduction</a:t>
                      </a:r>
                    </a:p>
                  </a:txBody>
                  <a:tcPr marL="45725" marR="45725" marT="45725" marB="45725" horzOverflow="overflow">
                    <a:lnT>
                      <a:solidFill>
                        <a:srgbClr val="000000">
                          <a:alpha val="0"/>
                        </a:srgbClr>
                      </a:solidFill>
                    </a:lnT>
                    <a:lnB w="12700">
                      <a:solidFill>
                        <a:srgbClr val="FFFFFF"/>
                      </a:solidFill>
                    </a:lnB>
                    <a:solidFill>
                      <a:srgbClr val="23323D"/>
                    </a:solidFill>
                  </a:tcPr>
                </a:tc>
                <a:tc>
                  <a:txBody>
                    <a:bodyPr/>
                    <a:lstStyle/>
                    <a:p>
                      <a:pPr>
                        <a:defRPr sz="1800" b="0">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9:15-9:30AM</a:t>
                      </a:r>
                    </a:p>
                  </a:txBody>
                  <a:tcPr marL="45725" marR="45725" marT="45725" marB="45725" horzOverflow="overflow">
                    <a:lnL>
                      <a:solidFill>
                        <a:srgbClr val="000000">
                          <a:alpha val="0"/>
                        </a:srgbClr>
                      </a:solidFill>
                    </a:lnL>
                    <a:lnT w="12700">
                      <a:solidFill>
                        <a:srgbClr val="FFFFFF"/>
                      </a:solidFill>
                    </a:lnT>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Getting good at software</a:t>
                      </a:r>
                    </a:p>
                  </a:txBody>
                  <a:tcPr marL="45725" marR="45725" marT="45725" marB="45725" horzOverflow="overflow">
                    <a:lnT w="12700">
                      <a:solidFill>
                        <a:srgbClr val="FFFFFF"/>
                      </a:solidFill>
                    </a:lnT>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T w="12700">
                      <a:solidFill>
                        <a:srgbClr val="FFFFFF"/>
                      </a:solidFill>
                    </a:lnT>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9:30-10AM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All about microservices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10-10:15AM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What’s cloud-native all about?</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10:15-10:45AM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Introducing Cloud Foundry</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10:45-11AM</a:t>
                      </a:r>
                    </a:p>
                  </a:txBody>
                  <a:tcPr marL="45725" marR="45725" marT="45725" marB="45725"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BREAK TIME</a:t>
                      </a:r>
                    </a:p>
                  </a:txBody>
                  <a:tcPr marL="45725" marR="45725" marT="45725" marB="45725" horzOverflow="overflow">
                    <a:lnR>
                      <a:solidFill>
                        <a:srgbClr val="000000">
                          <a:alpha val="0"/>
                        </a:srgbClr>
                      </a:solidFill>
                    </a:lnR>
                    <a:solidFill>
                      <a:srgbClr val="23323D"/>
                    </a:solidFill>
                  </a:tcPr>
                </a:tc>
                <a:tc hMerge="1">
                  <a:txBody>
                    <a:bodyPr/>
                    <a:lstStyle/>
                    <a:p>
                      <a:endParaRPr lang="en-US"/>
                    </a:p>
                  </a:txBody>
                  <a:tcPr/>
                </a:tc>
              </a:tr>
              <a:tr h="370850">
                <a:tc>
                  <a:txBody>
                    <a:bodyPr/>
                    <a:lstStyle/>
                    <a:p>
                      <a:pPr algn="r">
                        <a:defRPr sz="1800"/>
                      </a:pPr>
                      <a:r>
                        <a:rPr b="1">
                          <a:solidFill>
                            <a:srgbClr val="FFFFFF"/>
                          </a:solidFill>
                          <a:latin typeface="Proxima Nova Rg"/>
                          <a:ea typeface="Proxima Nova Rg"/>
                          <a:cs typeface="Proxima Nova Rg"/>
                          <a:sym typeface="Proxima Nova Rg"/>
                        </a:rPr>
                        <a:t>11-12:30PM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Cloud-native Java technologies and patterns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12:30-1PM</a:t>
                      </a:r>
                    </a:p>
                  </a:txBody>
                  <a:tcPr marL="45725" marR="45725" marT="45725" marB="45725"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LUNCH</a:t>
                      </a:r>
                    </a:p>
                  </a:txBody>
                  <a:tcPr marL="45725" marR="45725" marT="45725" marB="45725" horzOverflow="overflow">
                    <a:lnR>
                      <a:solidFill>
                        <a:srgbClr val="000000">
                          <a:alpha val="0"/>
                        </a:srgbClr>
                      </a:solidFill>
                    </a:lnR>
                    <a:solidFill>
                      <a:srgbClr val="23323D"/>
                    </a:solidFill>
                  </a:tcPr>
                </a:tc>
                <a:tc hMerge="1">
                  <a:txBody>
                    <a:bodyPr/>
                    <a:lstStyle/>
                    <a:p>
                      <a:endParaRPr lang="en-US"/>
                    </a:p>
                  </a:txBody>
                  <a:tcPr/>
                </a:tc>
              </a:tr>
              <a:tr h="370850">
                <a:tc>
                  <a:txBody>
                    <a:bodyPr/>
                    <a:lstStyle/>
                    <a:p>
                      <a:pPr algn="r">
                        <a:defRPr sz="1800"/>
                      </a:pPr>
                      <a:r>
                        <a:rPr b="1">
                          <a:solidFill>
                            <a:srgbClr val="FFFFFF"/>
                          </a:solidFill>
                          <a:latin typeface="Proxima Nova Rg"/>
                          <a:ea typeface="Proxima Nova Rg"/>
                          <a:cs typeface="Proxima Nova Rg"/>
                          <a:sym typeface="Proxima Nova Rg"/>
                        </a:rPr>
                        <a:t>1-4PM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Hands on exercises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4-4:30PM</a:t>
                      </a:r>
                    </a:p>
                  </a:txBody>
                  <a:tcPr marL="45725" marR="45725" marT="45725" marB="45725"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Wrap up</a:t>
                      </a:r>
                    </a:p>
                  </a:txBody>
                  <a:tcPr marL="45725" marR="45725" marT="45725" marB="45725" horzOverflow="overflow">
                    <a:lnB>
                      <a:solidFill>
                        <a:srgbClr val="000000">
                          <a:alpha val="0"/>
                        </a:srgbClr>
                      </a:solidFill>
                    </a:lnB>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B>
                      <a:solidFill>
                        <a:srgbClr val="000000">
                          <a:alpha val="0"/>
                        </a:srgbClr>
                      </a:solidFill>
                    </a:lnB>
                    <a:solidFill>
                      <a:srgbClr val="23323D"/>
                    </a:solidFill>
                  </a:tcPr>
                </a:tc>
              </a:tr>
            </a:tbl>
          </a:graphicData>
        </a:graphic>
      </p:graphicFrame>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p:nvPr/>
        </p:nvSpPr>
        <p:spPr>
          <a:xfrm>
            <a:off x="238575" y="2024010"/>
            <a:ext cx="4175162" cy="226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Self-Contained Runnable</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Unit of Work</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Decoupled from environment</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Executable JAR</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Microservice and devops friendly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“Just enough” embedded app server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Autonomous dependency management</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Automated build (maven/gradle)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Easy to scale horizontally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Health and telemetry features for operationalization</a:t>
            </a:r>
            <a:endParaRPr/>
          </a:p>
          <a:p>
            <a:pPr marL="457200" marR="0" lvl="0" indent="-228600" algn="l" rtl="0">
              <a:lnSpc>
                <a:spcPct val="100000"/>
              </a:lnSpc>
              <a:spcBef>
                <a:spcPts val="230"/>
              </a:spcBef>
              <a:spcAft>
                <a:spcPts val="115"/>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Shape 205"/>
          <p:cNvSpPr txBox="1"/>
          <p:nvPr/>
        </p:nvSpPr>
        <p:spPr>
          <a:xfrm>
            <a:off x="4862560" y="2024010"/>
            <a:ext cx="3957068" cy="226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Environment-Dependent</a:t>
            </a:r>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Collection of Logic</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Requires env setup, config, and care</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Non-executable WAR or EAR</a:t>
            </a:r>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Majority monolithic deployment</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Large external app server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Classpath dependency, shared libraries</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Build not always automated</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Limited/complex scaling</a:t>
            </a:r>
            <a:endParaRPr/>
          </a:p>
          <a:p>
            <a:pPr marL="457200" marR="0" lvl="0" indent="-317500" algn="l" rtl="0">
              <a:lnSpc>
                <a:spcPct val="100000"/>
              </a:lnSpc>
              <a:spcBef>
                <a:spcPts val="23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Relies on external solutions for health/telemetry operationalization</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230"/>
              </a:spcBef>
              <a:spcAft>
                <a:spcPts val="115"/>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Shape 206"/>
          <p:cNvSpPr/>
          <p:nvPr/>
        </p:nvSpPr>
        <p:spPr>
          <a:xfrm>
            <a:off x="1263630" y="20403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a:latin typeface="Arial"/>
                <a:ea typeface="Arial"/>
                <a:cs typeface="Arial"/>
                <a:sym typeface="Arial"/>
              </a:rPr>
              <a:t>Spring Boot</a:t>
            </a:r>
            <a:endParaRPr sz="2400" b="1" i="0" u="none" strike="noStrike" cap="none" dirty="0">
              <a:latin typeface="Arial"/>
              <a:ea typeface="Arial"/>
              <a:cs typeface="Arial"/>
              <a:sym typeface="Arial"/>
            </a:endParaRPr>
          </a:p>
        </p:txBody>
      </p:sp>
      <p:sp>
        <p:nvSpPr>
          <p:cNvPr id="207" name="Shape 207"/>
          <p:cNvSpPr/>
          <p:nvPr/>
        </p:nvSpPr>
        <p:spPr>
          <a:xfrm>
            <a:off x="5782728" y="20403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Classic JEE App</a:t>
            </a:r>
            <a:endParaRPr sz="2400" b="1" i="0" u="none" strike="noStrike" cap="none">
              <a:latin typeface="Arial"/>
              <a:ea typeface="Arial"/>
              <a:cs typeface="Arial"/>
              <a:sym typeface="Arial"/>
            </a:endParaRPr>
          </a:p>
        </p:txBody>
      </p:sp>
    </p:spTree>
    <p:extLst>
      <p:ext uri="{BB962C8B-B14F-4D97-AF65-F5344CB8AC3E}">
        <p14:creationId xmlns:p14="http://schemas.microsoft.com/office/powerpoint/2010/main" val="2167587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body" idx="2"/>
          </p:nvPr>
        </p:nvSpPr>
        <p:spPr>
          <a:xfrm>
            <a:off x="1773300" y="1552200"/>
            <a:ext cx="5597400" cy="203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GB" sz="3600" b="1" i="1" u="none" strike="noStrike" cap="none" dirty="0">
                <a:solidFill>
                  <a:srgbClr val="000000"/>
                </a:solidFill>
                <a:sym typeface="Arial"/>
              </a:rPr>
              <a:t>Spring Boot lets you pair-program </a:t>
            </a:r>
            <a:endParaRPr dirty="0">
              <a:solidFill>
                <a:srgbClr val="000000"/>
              </a:solidFill>
            </a:endParaRPr>
          </a:p>
          <a:p>
            <a:pPr marL="0" marR="0" lvl="0" indent="0" algn="ctr" rtl="0">
              <a:lnSpc>
                <a:spcPct val="100000"/>
              </a:lnSpc>
              <a:spcBef>
                <a:spcPts val="0"/>
              </a:spcBef>
              <a:spcAft>
                <a:spcPts val="0"/>
              </a:spcAft>
              <a:buClr>
                <a:schemeClr val="dk2"/>
              </a:buClr>
              <a:buSzPts val="1600"/>
              <a:buFont typeface="Arial"/>
              <a:buNone/>
            </a:pPr>
            <a:r>
              <a:rPr lang="en-GB" sz="3600" b="1" i="1" u="none" strike="noStrike" cap="none" dirty="0">
                <a:solidFill>
                  <a:srgbClr val="000000"/>
                </a:solidFill>
                <a:latin typeface="Arial"/>
                <a:ea typeface="Arial"/>
                <a:cs typeface="Arial"/>
                <a:sym typeface="Arial"/>
              </a:rPr>
              <a:t>with the Spring team.</a:t>
            </a:r>
            <a:endParaRPr sz="1400" b="0" i="1" u="none" strike="noStrike" cap="none" dirty="0">
              <a:solidFill>
                <a:srgbClr val="000000"/>
              </a:solidFill>
              <a:latin typeface="Arial"/>
              <a:ea typeface="Arial"/>
              <a:cs typeface="Arial"/>
              <a:sym typeface="Arial"/>
            </a:endParaRPr>
          </a:p>
        </p:txBody>
      </p:sp>
      <p:sp>
        <p:nvSpPr>
          <p:cNvPr id="213" name="Shape 213"/>
          <p:cNvSpPr txBox="1"/>
          <p:nvPr/>
        </p:nvSpPr>
        <p:spPr>
          <a:xfrm>
            <a:off x="1034850" y="974875"/>
            <a:ext cx="1060800" cy="124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8276"/>
              </a:buClr>
              <a:buSzPts val="9600"/>
              <a:buFont typeface="Arial"/>
              <a:buNone/>
            </a:pPr>
            <a:r>
              <a:rPr lang="en-GB" sz="12000" b="1" i="1" u="none" strike="noStrike" cap="none">
                <a:solidFill>
                  <a:srgbClr val="6AA84F"/>
                </a:solidFill>
                <a:latin typeface="Arial"/>
                <a:ea typeface="Arial"/>
                <a:cs typeface="Arial"/>
                <a:sym typeface="Arial"/>
              </a:rPr>
              <a:t>“</a:t>
            </a:r>
            <a:endParaRPr sz="12000" b="0" i="0" u="none" strike="noStrike" cap="none">
              <a:solidFill>
                <a:srgbClr val="6AA84F"/>
              </a:solidFill>
              <a:latin typeface="Arial"/>
              <a:ea typeface="Arial"/>
              <a:cs typeface="Arial"/>
              <a:sym typeface="Arial"/>
            </a:endParaRPr>
          </a:p>
        </p:txBody>
      </p:sp>
      <p:sp>
        <p:nvSpPr>
          <p:cNvPr id="214" name="Shape 214"/>
          <p:cNvSpPr txBox="1"/>
          <p:nvPr/>
        </p:nvSpPr>
        <p:spPr>
          <a:xfrm>
            <a:off x="7017050" y="2751475"/>
            <a:ext cx="1026900" cy="108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8276"/>
              </a:buClr>
              <a:buSzPts val="9600"/>
              <a:buFont typeface="Arial"/>
              <a:buNone/>
            </a:pPr>
            <a:r>
              <a:rPr lang="en-GB" sz="12000" b="1" i="1" u="none" strike="noStrike" cap="none">
                <a:solidFill>
                  <a:srgbClr val="6AA84F"/>
                </a:solidFill>
                <a:latin typeface="Arial"/>
                <a:ea typeface="Arial"/>
                <a:cs typeface="Arial"/>
                <a:sym typeface="Arial"/>
              </a:rPr>
              <a:t>”</a:t>
            </a:r>
            <a:endParaRPr sz="12000" b="0" i="0" u="none" strike="noStrike" cap="none">
              <a:solidFill>
                <a:srgbClr val="6AA84F"/>
              </a:solidFill>
              <a:latin typeface="Arial"/>
              <a:ea typeface="Arial"/>
              <a:cs typeface="Arial"/>
              <a:sym typeface="Arial"/>
            </a:endParaRPr>
          </a:p>
        </p:txBody>
      </p:sp>
      <p:pic>
        <p:nvPicPr>
          <p:cNvPr id="215" name="Shape 215"/>
          <p:cNvPicPr preferRelativeResize="0"/>
          <p:nvPr/>
        </p:nvPicPr>
        <p:blipFill>
          <a:blip r:embed="rId3">
            <a:alphaModFix/>
          </a:blip>
          <a:stretch>
            <a:fillRect/>
          </a:stretch>
        </p:blipFill>
        <p:spPr>
          <a:xfrm>
            <a:off x="7891538" y="311700"/>
            <a:ext cx="580125" cy="580125"/>
          </a:xfrm>
          <a:prstGeom prst="rect">
            <a:avLst/>
          </a:prstGeom>
          <a:noFill/>
          <a:ln>
            <a:noFill/>
          </a:ln>
        </p:spPr>
      </p:pic>
      <p:sp>
        <p:nvSpPr>
          <p:cNvPr id="216" name="Shape 216"/>
          <p:cNvSpPr txBox="1">
            <a:spLocks noGrp="1"/>
          </p:cNvSpPr>
          <p:nvPr>
            <p:ph type="body" idx="2"/>
          </p:nvPr>
        </p:nvSpPr>
        <p:spPr>
          <a:xfrm>
            <a:off x="5248900" y="3937175"/>
            <a:ext cx="2434500" cy="48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GB" sz="1400" b="0" i="1" u="none" strike="noStrike" cap="none">
                <a:solidFill>
                  <a:schemeClr val="dk2"/>
                </a:solidFill>
                <a:latin typeface="Arial"/>
                <a:ea typeface="Arial"/>
                <a:cs typeface="Arial"/>
                <a:sym typeface="Arial"/>
              </a:rPr>
              <a:t>Josh Long, @starbuxman</a:t>
            </a:r>
            <a:endParaRPr sz="1400" b="0" i="1"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3240540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0" name="Shape 23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Recap</a:t>
            </a:r>
            <a:endParaRPr/>
          </a:p>
        </p:txBody>
      </p:sp>
      <p:sp>
        <p:nvSpPr>
          <p:cNvPr id="231" name="Shape 23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Spring Boot provides an</a:t>
            </a:r>
            <a:r>
              <a:rPr lang="en-GB" b="1" dirty="0">
                <a:solidFill>
                  <a:srgbClr val="000000"/>
                </a:solidFill>
              </a:rPr>
              <a:t> executable scaffolding</a:t>
            </a:r>
            <a:r>
              <a:rPr lang="en-GB" dirty="0">
                <a:solidFill>
                  <a:srgbClr val="000000"/>
                </a:solidFill>
              </a:rPr>
              <a:t> for cloud-native applications</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Spring Boot has </a:t>
            </a:r>
            <a:r>
              <a:rPr lang="en-GB" b="1" dirty="0">
                <a:solidFill>
                  <a:srgbClr val="000000"/>
                </a:solidFill>
              </a:rPr>
              <a:t>built-in opinions</a:t>
            </a:r>
            <a:r>
              <a:rPr lang="en-GB" dirty="0">
                <a:solidFill>
                  <a:srgbClr val="000000"/>
                </a:solidFill>
              </a:rPr>
              <a:t> that offer the most common configurations and best practices, but allows you to </a:t>
            </a:r>
            <a:r>
              <a:rPr lang="en-GB" b="1" dirty="0">
                <a:solidFill>
                  <a:srgbClr val="000000"/>
                </a:solidFill>
              </a:rPr>
              <a:t>easily diverge</a:t>
            </a:r>
            <a:r>
              <a:rPr lang="en-GB" dirty="0">
                <a:solidFill>
                  <a:srgbClr val="000000"/>
                </a:solidFill>
              </a:rPr>
              <a:t> when necessary</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Strives to </a:t>
            </a:r>
            <a:r>
              <a:rPr lang="en-GB" b="1" dirty="0">
                <a:solidFill>
                  <a:srgbClr val="000000"/>
                </a:solidFill>
              </a:rPr>
              <a:t>maximize productivity </a:t>
            </a:r>
            <a:r>
              <a:rPr lang="en-GB" dirty="0">
                <a:solidFill>
                  <a:srgbClr val="000000"/>
                </a:solidFill>
              </a:rPr>
              <a:t>for bootstrapping a new application, and for  keeping individual components of a broader system independent and isolated from one another</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Spring Boot includes </a:t>
            </a:r>
            <a:r>
              <a:rPr lang="en-GB" b="1" dirty="0">
                <a:solidFill>
                  <a:srgbClr val="000000"/>
                </a:solidFill>
              </a:rPr>
              <a:t>non-functional features</a:t>
            </a:r>
            <a:r>
              <a:rPr lang="en-GB" dirty="0">
                <a:solidFill>
                  <a:srgbClr val="000000"/>
                </a:solidFill>
              </a:rPr>
              <a:t> for production-grade code on Day 1</a:t>
            </a:r>
            <a:endParaRPr dirty="0">
              <a:solidFill>
                <a:srgbClr val="000000"/>
              </a:solidFill>
            </a:endParaRPr>
          </a:p>
        </p:txBody>
      </p:sp>
    </p:spTree>
    <p:extLst>
      <p:ext uri="{BB962C8B-B14F-4D97-AF65-F5344CB8AC3E}">
        <p14:creationId xmlns:p14="http://schemas.microsoft.com/office/powerpoint/2010/main" val="4265982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sldNum" idx="4294967295"/>
          </p:nvPr>
        </p:nvSpPr>
        <p:spPr>
          <a:xfrm>
            <a:off x="48247" y="4861462"/>
            <a:ext cx="373200" cy="27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
        <p:nvSpPr>
          <p:cNvPr id="164" name="Shape 164"/>
          <p:cNvSpPr txBox="1">
            <a:spLocks noGrp="1"/>
          </p:cNvSpPr>
          <p:nvPr>
            <p:ph type="subTitle" idx="1"/>
          </p:nvPr>
        </p:nvSpPr>
        <p:spPr>
          <a:xfrm>
            <a:off x="657772" y="2664866"/>
            <a:ext cx="4380600" cy="38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434343"/>
              </a:buClr>
              <a:buSzPts val="1400"/>
              <a:buFont typeface="Arial"/>
              <a:buNone/>
            </a:pPr>
            <a:endParaRPr sz="1600" b="0" i="0" u="none" strike="noStrike" cap="none">
              <a:solidFill>
                <a:srgbClr val="434343"/>
              </a:solidFill>
              <a:latin typeface="Arial"/>
              <a:ea typeface="Arial"/>
              <a:cs typeface="Arial"/>
              <a:sym typeface="Arial"/>
            </a:endParaRPr>
          </a:p>
        </p:txBody>
      </p:sp>
      <p:sp>
        <p:nvSpPr>
          <p:cNvPr id="165" name="Shape 165"/>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3600" b="1" i="0" u="none" strike="noStrike" cap="none" dirty="0">
                <a:solidFill>
                  <a:schemeClr val="accent1"/>
                </a:solidFill>
                <a:latin typeface="Arial"/>
                <a:ea typeface="Arial"/>
                <a:cs typeface="Arial"/>
                <a:sym typeface="Arial"/>
              </a:rPr>
              <a:t>The </a:t>
            </a:r>
            <a:r>
              <a:rPr lang="en-GB" sz="3600" b="1" i="0" u="none" strike="noStrike" cap="none" dirty="0" smtClean="0">
                <a:solidFill>
                  <a:schemeClr val="accent1"/>
                </a:solidFill>
                <a:latin typeface="Arial"/>
                <a:ea typeface="Arial"/>
                <a:cs typeface="Arial"/>
                <a:sym typeface="Arial"/>
              </a:rPr>
              <a:t>Basics of Spring </a:t>
            </a:r>
            <a:r>
              <a:rPr lang="en-GB" sz="3600" b="1" i="0" u="none" strike="noStrike" cap="none" dirty="0">
                <a:solidFill>
                  <a:schemeClr val="accent1"/>
                </a:solidFill>
                <a:latin typeface="Arial"/>
                <a:ea typeface="Arial"/>
                <a:cs typeface="Arial"/>
                <a:sym typeface="Arial"/>
              </a:rPr>
              <a:t>Boot</a:t>
            </a:r>
            <a:endParaRPr sz="36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1178835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Getting Started: </a:t>
            </a:r>
            <a:r>
              <a:rPr lang="en-GB"/>
              <a:t>How Easy Is It?</a:t>
            </a:r>
            <a:endParaRPr sz="2800" b="1" i="0" u="none" strike="noStrike" cap="none">
              <a:solidFill>
                <a:schemeClr val="accent1"/>
              </a:solidFill>
              <a:latin typeface="Arial"/>
              <a:ea typeface="Arial"/>
              <a:cs typeface="Arial"/>
              <a:sym typeface="Arial"/>
            </a:endParaRPr>
          </a:p>
        </p:txBody>
      </p:sp>
      <p:pic>
        <p:nvPicPr>
          <p:cNvPr id="253" name="Shape 253"/>
          <p:cNvPicPr preferRelativeResize="0"/>
          <p:nvPr/>
        </p:nvPicPr>
        <p:blipFill rotWithShape="1">
          <a:blip r:embed="rId3">
            <a:alphaModFix/>
          </a:blip>
          <a:srcRect/>
          <a:stretch/>
        </p:blipFill>
        <p:spPr>
          <a:xfrm>
            <a:off x="1022639" y="783328"/>
            <a:ext cx="7098722" cy="4041924"/>
          </a:xfrm>
          <a:prstGeom prst="rect">
            <a:avLst/>
          </a:prstGeom>
          <a:noFill/>
          <a:ln>
            <a:noFill/>
          </a:ln>
        </p:spPr>
      </p:pic>
    </p:spTree>
    <p:extLst>
      <p:ext uri="{BB962C8B-B14F-4D97-AF65-F5344CB8AC3E}">
        <p14:creationId xmlns:p14="http://schemas.microsoft.com/office/powerpoint/2010/main" val="770638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Shape 258"/>
          <p:cNvPicPr preferRelativeResize="0"/>
          <p:nvPr/>
        </p:nvPicPr>
        <p:blipFill rotWithShape="1">
          <a:blip r:embed="rId3">
            <a:alphaModFix/>
          </a:blip>
          <a:srcRect/>
          <a:stretch/>
        </p:blipFill>
        <p:spPr>
          <a:xfrm>
            <a:off x="1015981" y="780768"/>
            <a:ext cx="7106209" cy="4041924"/>
          </a:xfrm>
          <a:prstGeom prst="rect">
            <a:avLst/>
          </a:prstGeom>
          <a:noFill/>
          <a:ln>
            <a:noFill/>
          </a:ln>
        </p:spPr>
      </p:pic>
      <p:sp>
        <p:nvSpPr>
          <p:cNvPr id="259" name="Shape 25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Getting Started:</a:t>
            </a:r>
            <a:r>
              <a:rPr lang="en-GB"/>
              <a:t> How Easy Is It?</a:t>
            </a:r>
            <a:endParaRPr sz="2800" b="1" i="0" u="none" strike="noStrike" cap="none">
              <a:solidFill>
                <a:schemeClr val="accent1"/>
              </a:solidFill>
              <a:latin typeface="Arial"/>
              <a:ea typeface="Arial"/>
              <a:cs typeface="Arial"/>
              <a:sym typeface="Arial"/>
            </a:endParaRPr>
          </a:p>
        </p:txBody>
      </p:sp>
      <p:cxnSp>
        <p:nvCxnSpPr>
          <p:cNvPr id="260" name="Shape 260"/>
          <p:cNvCxnSpPr>
            <a:stCxn id="261" idx="1"/>
          </p:cNvCxnSpPr>
          <p:nvPr/>
        </p:nvCxnSpPr>
        <p:spPr>
          <a:xfrm rot="10800000">
            <a:off x="6804350" y="1982484"/>
            <a:ext cx="703800" cy="114300"/>
          </a:xfrm>
          <a:prstGeom prst="straightConnector1">
            <a:avLst/>
          </a:prstGeom>
          <a:noFill/>
          <a:ln w="9525" cap="flat" cmpd="sng">
            <a:solidFill>
              <a:srgbClr val="FF0000"/>
            </a:solidFill>
            <a:prstDash val="solid"/>
            <a:round/>
            <a:headEnd type="none" w="sm" len="sm"/>
            <a:tailEnd type="triangle" w="lg" len="lg"/>
          </a:ln>
        </p:spPr>
      </p:cxnSp>
      <p:cxnSp>
        <p:nvCxnSpPr>
          <p:cNvPr id="262" name="Shape 262"/>
          <p:cNvCxnSpPr>
            <a:stCxn id="263" idx="1"/>
          </p:cNvCxnSpPr>
          <p:nvPr/>
        </p:nvCxnSpPr>
        <p:spPr>
          <a:xfrm rot="10800000">
            <a:off x="5177428" y="3345147"/>
            <a:ext cx="1949700" cy="105300"/>
          </a:xfrm>
          <a:prstGeom prst="straightConnector1">
            <a:avLst/>
          </a:prstGeom>
          <a:noFill/>
          <a:ln w="9525" cap="flat" cmpd="sng">
            <a:solidFill>
              <a:srgbClr val="FF0000"/>
            </a:solidFill>
            <a:prstDash val="solid"/>
            <a:round/>
            <a:headEnd type="none" w="sm" len="sm"/>
            <a:tailEnd type="triangle" w="lg" len="lg"/>
          </a:ln>
        </p:spPr>
      </p:cxnSp>
      <p:cxnSp>
        <p:nvCxnSpPr>
          <p:cNvPr id="264" name="Shape 264"/>
          <p:cNvCxnSpPr>
            <a:stCxn id="265" idx="1"/>
          </p:cNvCxnSpPr>
          <p:nvPr/>
        </p:nvCxnSpPr>
        <p:spPr>
          <a:xfrm rot="10800000">
            <a:off x="5378925" y="3905446"/>
            <a:ext cx="995100" cy="177000"/>
          </a:xfrm>
          <a:prstGeom prst="straightConnector1">
            <a:avLst/>
          </a:prstGeom>
          <a:noFill/>
          <a:ln w="9525" cap="flat" cmpd="sng">
            <a:solidFill>
              <a:srgbClr val="FF0000"/>
            </a:solidFill>
            <a:prstDash val="solid"/>
            <a:round/>
            <a:headEnd type="none" w="sm" len="sm"/>
            <a:tailEnd type="triangle" w="lg" len="lg"/>
          </a:ln>
        </p:spPr>
      </p:cxnSp>
      <p:sp>
        <p:nvSpPr>
          <p:cNvPr id="261" name="Shape 261"/>
          <p:cNvSpPr txBox="1"/>
          <p:nvPr/>
        </p:nvSpPr>
        <p:spPr>
          <a:xfrm>
            <a:off x="7508150" y="1874934"/>
            <a:ext cx="15465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select version</a:t>
            </a:r>
            <a:endParaRPr sz="1400" b="0" i="0" u="none" strike="noStrike" cap="none">
              <a:solidFill>
                <a:srgbClr val="FF0000"/>
              </a:solidFill>
              <a:latin typeface="Arial"/>
              <a:ea typeface="Arial"/>
              <a:cs typeface="Arial"/>
              <a:sym typeface="Arial"/>
            </a:endParaRPr>
          </a:p>
        </p:txBody>
      </p:sp>
      <p:sp>
        <p:nvSpPr>
          <p:cNvPr id="263" name="Shape 263"/>
          <p:cNvSpPr txBox="1"/>
          <p:nvPr/>
        </p:nvSpPr>
        <p:spPr>
          <a:xfrm>
            <a:off x="7127128" y="3228597"/>
            <a:ext cx="17616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add dependencies</a:t>
            </a:r>
            <a:endParaRPr sz="1400" b="0" i="0" u="none" strike="noStrike" cap="none">
              <a:solidFill>
                <a:srgbClr val="FF0000"/>
              </a:solidFill>
              <a:latin typeface="Arial"/>
              <a:ea typeface="Arial"/>
              <a:cs typeface="Arial"/>
              <a:sym typeface="Arial"/>
            </a:endParaRPr>
          </a:p>
        </p:txBody>
      </p:sp>
      <p:sp>
        <p:nvSpPr>
          <p:cNvPr id="265" name="Shape 265"/>
          <p:cNvSpPr txBox="1"/>
          <p:nvPr/>
        </p:nvSpPr>
        <p:spPr>
          <a:xfrm>
            <a:off x="6374025" y="3860596"/>
            <a:ext cx="20574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generate project (downloads demo.zip)</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57622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IDEs (STS/IntelliJ/NetBeans) and Command Line (Spring Boot CLI/curl/HTTPie)</a:t>
            </a:r>
            <a:endParaRPr sz="1800" b="0" i="0" u="none" strike="noStrike" cap="none">
              <a:solidFill>
                <a:srgbClr val="595959"/>
              </a:solidFill>
              <a:latin typeface="Arial"/>
              <a:ea typeface="Arial"/>
              <a:cs typeface="Arial"/>
              <a:sym typeface="Arial"/>
            </a:endParaRPr>
          </a:p>
        </p:txBody>
      </p:sp>
      <p:sp>
        <p:nvSpPr>
          <p:cNvPr id="271" name="Shape 271"/>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Initializr Alternative Clients</a:t>
            </a:r>
            <a:endParaRPr sz="2800" b="1" i="0" u="none" strike="noStrike" cap="none">
              <a:solidFill>
                <a:schemeClr val="accent1"/>
              </a:solidFill>
              <a:latin typeface="Arial"/>
              <a:ea typeface="Arial"/>
              <a:cs typeface="Arial"/>
              <a:sym typeface="Arial"/>
            </a:endParaRPr>
          </a:p>
        </p:txBody>
      </p:sp>
      <p:pic>
        <p:nvPicPr>
          <p:cNvPr id="272" name="Shape 272" descr="Screen Shot 2018-01-16 at 1.29.35 AM.png"/>
          <p:cNvPicPr preferRelativeResize="0"/>
          <p:nvPr/>
        </p:nvPicPr>
        <p:blipFill rotWithShape="1">
          <a:blip r:embed="rId3">
            <a:alphaModFix/>
          </a:blip>
          <a:srcRect/>
          <a:stretch/>
        </p:blipFill>
        <p:spPr>
          <a:xfrm>
            <a:off x="198701" y="1123604"/>
            <a:ext cx="7307166" cy="3126830"/>
          </a:xfrm>
          <a:prstGeom prst="rect">
            <a:avLst/>
          </a:prstGeom>
          <a:noFill/>
          <a:ln w="12700" cap="flat" cmpd="sng">
            <a:solidFill>
              <a:schemeClr val="dk1"/>
            </a:solidFill>
            <a:prstDash val="solid"/>
            <a:round/>
            <a:headEnd type="none" w="sm" len="sm"/>
            <a:tailEnd type="none" w="sm" len="sm"/>
          </a:ln>
        </p:spPr>
      </p:pic>
      <p:sp>
        <p:nvSpPr>
          <p:cNvPr id="273" name="Shape 273"/>
          <p:cNvSpPr txBox="1"/>
          <p:nvPr/>
        </p:nvSpPr>
        <p:spPr>
          <a:xfrm>
            <a:off x="2695576" y="3742602"/>
            <a:ext cx="6281032" cy="1015663"/>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Arial"/>
                <a:ea typeface="Arial"/>
                <a:cs typeface="Arial"/>
                <a:sym typeface="Arial"/>
              </a:rPr>
              <a:t>Command-line options:</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Courier"/>
              <a:buNone/>
            </a:pPr>
            <a:r>
              <a:rPr lang="en-GB" sz="1200" b="0" i="0" u="none" strike="noStrike" cap="none">
                <a:solidFill>
                  <a:srgbClr val="000000"/>
                </a:solidFill>
                <a:latin typeface="Courier"/>
                <a:ea typeface="Courier"/>
                <a:cs typeface="Courier"/>
                <a:sym typeface="Courier"/>
              </a:rPr>
              <a:t>$ spring init --dependencies=web demo.zip</a:t>
            </a:r>
            <a:endParaRPr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Courier"/>
              <a:buNone/>
            </a:pPr>
            <a:r>
              <a:rPr lang="en-GB" sz="1200" b="0" i="0" u="none" strike="noStrike" cap="none">
                <a:solidFill>
                  <a:srgbClr val="000000"/>
                </a:solidFill>
                <a:latin typeface="Courier"/>
                <a:ea typeface="Courier"/>
                <a:cs typeface="Courier"/>
                <a:sym typeface="Courier"/>
              </a:rPr>
              <a:t>$ </a:t>
            </a:r>
            <a:r>
              <a:rPr lang="en-GB" sz="1200" b="0" i="0" u="none" strike="noStrike" cap="none">
                <a:solidFill>
                  <a:schemeClr val="dk1"/>
                </a:solidFill>
                <a:latin typeface="Courier"/>
                <a:ea typeface="Courier"/>
                <a:cs typeface="Courier"/>
                <a:sym typeface="Courier"/>
              </a:rPr>
              <a:t>curl start.spring.io/starter.zip -d dependencies=web -o demo.zip</a:t>
            </a:r>
            <a:endParaRPr sz="1200" b="0" i="0" u="none" strike="noStrike" cap="none">
              <a:solidFill>
                <a:srgbClr val="000000"/>
              </a:solidFill>
              <a:latin typeface="Courier"/>
              <a:ea typeface="Courier"/>
              <a:cs typeface="Courier"/>
              <a:sym typeface="Courier"/>
            </a:endParaRPr>
          </a:p>
        </p:txBody>
      </p:sp>
    </p:spTree>
    <p:extLst>
      <p:ext uri="{BB962C8B-B14F-4D97-AF65-F5344CB8AC3E}">
        <p14:creationId xmlns:p14="http://schemas.microsoft.com/office/powerpoint/2010/main" val="2406780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Application</a:t>
            </a:r>
            <a:endParaRPr sz="2800" b="1" i="0" u="none" strike="noStrike" cap="none">
              <a:solidFill>
                <a:schemeClr val="accent1"/>
              </a:solidFill>
              <a:latin typeface="Arial"/>
              <a:ea typeface="Arial"/>
              <a:cs typeface="Arial"/>
              <a:sym typeface="Arial"/>
            </a:endParaRPr>
          </a:p>
        </p:txBody>
      </p:sp>
      <p:pic>
        <p:nvPicPr>
          <p:cNvPr id="286" name="Shape 286"/>
          <p:cNvPicPr preferRelativeResize="0"/>
          <p:nvPr/>
        </p:nvPicPr>
        <p:blipFill rotWithShape="1">
          <a:blip r:embed="rId3">
            <a:alphaModFix/>
          </a:blip>
          <a:srcRect/>
          <a:stretch/>
        </p:blipFill>
        <p:spPr>
          <a:xfrm>
            <a:off x="1706050" y="824025"/>
            <a:ext cx="3468501" cy="3927701"/>
          </a:xfrm>
          <a:prstGeom prst="rect">
            <a:avLst/>
          </a:prstGeom>
          <a:noFill/>
          <a:ln w="19050" cap="flat" cmpd="sng">
            <a:solidFill>
              <a:schemeClr val="dk2"/>
            </a:solidFill>
            <a:prstDash val="solid"/>
            <a:round/>
            <a:headEnd type="none" w="sm" len="sm"/>
            <a:tailEnd type="none" w="sm" len="sm"/>
          </a:ln>
        </p:spPr>
      </p:pic>
      <p:sp>
        <p:nvSpPr>
          <p:cNvPr id="287" name="Shape 287"/>
          <p:cNvSpPr txBox="1"/>
          <p:nvPr/>
        </p:nvSpPr>
        <p:spPr>
          <a:xfrm>
            <a:off x="5607650" y="1070875"/>
            <a:ext cx="2816700" cy="22761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Project Structure</a:t>
            </a:r>
            <a:endParaRPr/>
          </a:p>
          <a:p>
            <a:pPr marL="457200" lvl="0" indent="-317500" rtl="0">
              <a:spcBef>
                <a:spcPts val="1000"/>
              </a:spcBef>
              <a:spcAft>
                <a:spcPts val="0"/>
              </a:spcAft>
              <a:buSzPts val="1400"/>
              <a:buChar char="●"/>
            </a:pPr>
            <a:r>
              <a:rPr lang="en-GB"/>
              <a:t>Pom File</a:t>
            </a:r>
            <a:endParaRPr/>
          </a:p>
          <a:p>
            <a:pPr marL="457200" lvl="0" indent="-317500" rtl="0">
              <a:spcBef>
                <a:spcPts val="1000"/>
              </a:spcBef>
              <a:spcAft>
                <a:spcPts val="0"/>
              </a:spcAft>
              <a:buSzPts val="1400"/>
              <a:buChar char="●"/>
            </a:pPr>
            <a:r>
              <a:rPr lang="en-GB">
                <a:solidFill>
                  <a:schemeClr val="dk1"/>
                </a:solidFill>
              </a:rPr>
              <a:t>Maven Wrapper</a:t>
            </a:r>
            <a:endParaRPr/>
          </a:p>
          <a:p>
            <a:pPr marL="457200" lvl="0" indent="-317500" rtl="0">
              <a:spcBef>
                <a:spcPts val="1000"/>
              </a:spcBef>
              <a:spcAft>
                <a:spcPts val="0"/>
              </a:spcAft>
              <a:buSzPts val="1400"/>
              <a:buChar char="●"/>
            </a:pPr>
            <a:r>
              <a:rPr lang="en-GB"/>
              <a:t>Main &amp; Test Java Classes</a:t>
            </a:r>
            <a:endParaRPr/>
          </a:p>
          <a:p>
            <a:pPr marL="457200" lvl="0" indent="-317500" rtl="0">
              <a:spcBef>
                <a:spcPts val="1000"/>
              </a:spcBef>
              <a:spcAft>
                <a:spcPts val="0"/>
              </a:spcAft>
              <a:buSzPts val="1400"/>
              <a:buChar char="●"/>
            </a:pPr>
            <a:r>
              <a:rPr lang="en-GB"/>
              <a:t>Application Properties File (initially empty)</a:t>
            </a:r>
            <a:endParaRPr/>
          </a:p>
          <a:p>
            <a:pPr marL="457200" lvl="0" indent="-317500">
              <a:spcBef>
                <a:spcPts val="1000"/>
              </a:spcBef>
              <a:spcAft>
                <a:spcPts val="1000"/>
              </a:spcAft>
              <a:buSzPts val="1400"/>
              <a:buChar char="●"/>
            </a:pPr>
            <a:r>
              <a:rPr lang="en-GB"/>
              <a:t>Ready to run!</a:t>
            </a:r>
            <a:endParaRPr/>
          </a:p>
        </p:txBody>
      </p:sp>
    </p:spTree>
    <p:extLst>
      <p:ext uri="{BB962C8B-B14F-4D97-AF65-F5344CB8AC3E}">
        <p14:creationId xmlns:p14="http://schemas.microsoft.com/office/powerpoint/2010/main" val="4208473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Effect transition="in" filter="fade">
                                      <p:cBhvr>
                                        <p:cTn id="7" dur="1000"/>
                                        <p:tgtEl>
                                          <p:spTgt spid="2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xEl>
                                              <p:pRg st="1" end="1"/>
                                            </p:txEl>
                                          </p:spTgt>
                                        </p:tgtEl>
                                        <p:attrNameLst>
                                          <p:attrName>style.visibility</p:attrName>
                                        </p:attrNameLst>
                                      </p:cBhvr>
                                      <p:to>
                                        <p:strVal val="visible"/>
                                      </p:to>
                                    </p:set>
                                    <p:animEffect transition="in" filter="fade">
                                      <p:cBhvr>
                                        <p:cTn id="12" dur="1000"/>
                                        <p:tgtEl>
                                          <p:spTgt spid="2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7">
                                            <p:txEl>
                                              <p:pRg st="2" end="2"/>
                                            </p:txEl>
                                          </p:spTgt>
                                        </p:tgtEl>
                                        <p:attrNameLst>
                                          <p:attrName>style.visibility</p:attrName>
                                        </p:attrNameLst>
                                      </p:cBhvr>
                                      <p:to>
                                        <p:strVal val="visible"/>
                                      </p:to>
                                    </p:set>
                                    <p:animEffect transition="in" filter="fade">
                                      <p:cBhvr>
                                        <p:cTn id="17" dur="1000"/>
                                        <p:tgtEl>
                                          <p:spTgt spid="2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7">
                                            <p:txEl>
                                              <p:pRg st="3" end="3"/>
                                            </p:txEl>
                                          </p:spTgt>
                                        </p:tgtEl>
                                        <p:attrNameLst>
                                          <p:attrName>style.visibility</p:attrName>
                                        </p:attrNameLst>
                                      </p:cBhvr>
                                      <p:to>
                                        <p:strVal val="visible"/>
                                      </p:to>
                                    </p:set>
                                    <p:animEffect transition="in" filter="fade">
                                      <p:cBhvr>
                                        <p:cTn id="22" dur="1000"/>
                                        <p:tgtEl>
                                          <p:spTgt spid="2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7">
                                            <p:txEl>
                                              <p:pRg st="4" end="4"/>
                                            </p:txEl>
                                          </p:spTgt>
                                        </p:tgtEl>
                                        <p:attrNameLst>
                                          <p:attrName>style.visibility</p:attrName>
                                        </p:attrNameLst>
                                      </p:cBhvr>
                                      <p:to>
                                        <p:strVal val="visible"/>
                                      </p:to>
                                    </p:set>
                                    <p:animEffect transition="in" filter="fade">
                                      <p:cBhvr>
                                        <p:cTn id="27" dur="1000"/>
                                        <p:tgtEl>
                                          <p:spTgt spid="2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
                                            <p:txEl>
                                              <p:pRg st="5" end="5"/>
                                            </p:txEl>
                                          </p:spTgt>
                                        </p:tgtEl>
                                        <p:attrNameLst>
                                          <p:attrName>style.visibility</p:attrName>
                                        </p:attrNameLst>
                                      </p:cBhvr>
                                      <p:to>
                                        <p:strVal val="visible"/>
                                      </p:to>
                                    </p:set>
                                    <p:animEffect transition="in" filter="fade">
                                      <p:cBhvr>
                                        <p:cTn id="32" dur="1000"/>
                                        <p:tgtEl>
                                          <p:spTgt spid="2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Dependency Management</a:t>
            </a:r>
            <a:endParaRPr sz="2800" b="1" i="0" u="none" strike="noStrike" cap="none">
              <a:solidFill>
                <a:schemeClr val="accent1"/>
              </a:solidFill>
              <a:latin typeface="Arial"/>
              <a:ea typeface="Arial"/>
              <a:cs typeface="Arial"/>
              <a:sym typeface="Arial"/>
            </a:endParaRPr>
          </a:p>
        </p:txBody>
      </p:sp>
      <p:cxnSp>
        <p:nvCxnSpPr>
          <p:cNvPr id="300" name="Shape 300"/>
          <p:cNvCxnSpPr>
            <a:stCxn id="301" idx="0"/>
          </p:cNvCxnSpPr>
          <p:nvPr/>
        </p:nvCxnSpPr>
        <p:spPr>
          <a:xfrm rot="10800000">
            <a:off x="5105075" y="3186600"/>
            <a:ext cx="164100" cy="464100"/>
          </a:xfrm>
          <a:prstGeom prst="straightConnector1">
            <a:avLst/>
          </a:prstGeom>
          <a:noFill/>
          <a:ln w="9525" cap="flat" cmpd="sng">
            <a:solidFill>
              <a:srgbClr val="FF0000"/>
            </a:solidFill>
            <a:prstDash val="solid"/>
            <a:round/>
            <a:headEnd type="none" w="sm" len="sm"/>
            <a:tailEnd type="triangle" w="lg" len="lg"/>
          </a:ln>
        </p:spPr>
      </p:cxnSp>
      <p:sp>
        <p:nvSpPr>
          <p:cNvPr id="301" name="Shape 301"/>
          <p:cNvSpPr txBox="1"/>
          <p:nvPr/>
        </p:nvSpPr>
        <p:spPr>
          <a:xfrm>
            <a:off x="3418475" y="3650700"/>
            <a:ext cx="3701400" cy="79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Spring </a:t>
            </a:r>
            <a:r>
              <a:rPr lang="en-GB" sz="1400" b="0" i="0" u="none" strike="noStrike" cap="none">
                <a:solidFill>
                  <a:srgbClr val="FF0000"/>
                </a:solidFill>
                <a:latin typeface="Arial"/>
                <a:ea typeface="Arial"/>
                <a:cs typeface="Arial"/>
                <a:sym typeface="Arial"/>
              </a:rPr>
              <a:t>Boot Starter Parent defines default properties (e.g. Java version), plugin </a:t>
            </a:r>
            <a:r>
              <a:rPr lang="en-GB">
                <a:solidFill>
                  <a:srgbClr val="FF0000"/>
                </a:solidFill>
              </a:rPr>
              <a:t>config</a:t>
            </a:r>
            <a:r>
              <a:rPr lang="en-GB" sz="1400" b="0" i="0" u="none" strike="noStrike" cap="none">
                <a:solidFill>
                  <a:srgbClr val="FF0000"/>
                </a:solidFill>
                <a:latin typeface="Arial"/>
                <a:ea typeface="Arial"/>
                <a:cs typeface="Arial"/>
                <a:sym typeface="Arial"/>
              </a:rPr>
              <a:t>, and dependency lists &amp; versions</a:t>
            </a:r>
            <a:endParaRPr sz="1400" b="0" i="0" u="none" strike="noStrike" cap="none">
              <a:solidFill>
                <a:srgbClr val="FF0000"/>
              </a:solidFill>
              <a:latin typeface="Arial"/>
              <a:ea typeface="Arial"/>
              <a:cs typeface="Arial"/>
              <a:sym typeface="Arial"/>
            </a:endParaRPr>
          </a:p>
        </p:txBody>
      </p:sp>
      <p:pic>
        <p:nvPicPr>
          <p:cNvPr id="302" name="Shape 302" descr="Screen Shot 2018-01-16 at 1.51.51 AM.png"/>
          <p:cNvPicPr preferRelativeResize="0"/>
          <p:nvPr/>
        </p:nvPicPr>
        <p:blipFill rotWithShape="1">
          <a:blip r:embed="rId3">
            <a:alphaModFix/>
          </a:blip>
          <a:srcRect/>
          <a:stretch/>
        </p:blipFill>
        <p:spPr>
          <a:xfrm>
            <a:off x="2057400" y="2006600"/>
            <a:ext cx="5016500" cy="1130300"/>
          </a:xfrm>
          <a:prstGeom prst="rect">
            <a:avLst/>
          </a:prstGeom>
          <a:noFill/>
          <a:ln>
            <a:noFill/>
          </a:ln>
        </p:spPr>
      </p:pic>
      <p:sp>
        <p:nvSpPr>
          <p:cNvPr id="303" name="Shape 303"/>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800" b="1"/>
              <a:t>pom.xml</a:t>
            </a:r>
            <a:endParaRPr sz="800" b="1"/>
          </a:p>
        </p:txBody>
      </p:sp>
      <p:pic>
        <p:nvPicPr>
          <p:cNvPr id="304" name="Shape 304"/>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1936456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Shape 320"/>
          <p:cNvPicPr preferRelativeResize="0"/>
          <p:nvPr/>
        </p:nvPicPr>
        <p:blipFill>
          <a:blip r:embed="rId3">
            <a:alphaModFix/>
          </a:blip>
          <a:stretch>
            <a:fillRect/>
          </a:stretch>
        </p:blipFill>
        <p:spPr>
          <a:xfrm>
            <a:off x="4848225" y="1004325"/>
            <a:ext cx="3380590" cy="3726102"/>
          </a:xfrm>
          <a:prstGeom prst="rect">
            <a:avLst/>
          </a:prstGeom>
          <a:noFill/>
          <a:ln w="9525" cap="flat" cmpd="sng">
            <a:solidFill>
              <a:schemeClr val="dk2"/>
            </a:solidFill>
            <a:prstDash val="solid"/>
            <a:round/>
            <a:headEnd type="none" w="sm" len="sm"/>
            <a:tailEnd type="none" w="sm" len="sm"/>
          </a:ln>
        </p:spPr>
      </p:pic>
      <p:sp>
        <p:nvSpPr>
          <p:cNvPr id="321" name="Shape 321"/>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Dependency Management</a:t>
            </a:r>
            <a:endParaRPr sz="2800" b="1" i="0" u="none" strike="noStrike" cap="none">
              <a:solidFill>
                <a:schemeClr val="accent1"/>
              </a:solidFill>
              <a:latin typeface="Arial"/>
              <a:ea typeface="Arial"/>
              <a:cs typeface="Arial"/>
              <a:sym typeface="Arial"/>
            </a:endParaRPr>
          </a:p>
        </p:txBody>
      </p:sp>
      <p:cxnSp>
        <p:nvCxnSpPr>
          <p:cNvPr id="322" name="Shape 322"/>
          <p:cNvCxnSpPr>
            <a:stCxn id="323" idx="3"/>
          </p:cNvCxnSpPr>
          <p:nvPr/>
        </p:nvCxnSpPr>
        <p:spPr>
          <a:xfrm>
            <a:off x="4189925" y="2668750"/>
            <a:ext cx="686700" cy="654600"/>
          </a:xfrm>
          <a:prstGeom prst="straightConnector1">
            <a:avLst/>
          </a:prstGeom>
          <a:noFill/>
          <a:ln w="9525" cap="flat" cmpd="sng">
            <a:solidFill>
              <a:srgbClr val="FF0000"/>
            </a:solidFill>
            <a:prstDash val="solid"/>
            <a:round/>
            <a:headEnd type="none" w="sm" len="sm"/>
            <a:tailEnd type="triangle" w="lg" len="lg"/>
          </a:ln>
        </p:spPr>
      </p:cxnSp>
      <p:sp>
        <p:nvSpPr>
          <p:cNvPr id="323" name="Shape 323"/>
          <p:cNvSpPr txBox="1"/>
          <p:nvPr/>
        </p:nvSpPr>
        <p:spPr>
          <a:xfrm>
            <a:off x="413525" y="1964950"/>
            <a:ext cx="3776400" cy="1407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0000"/>
              </a:buClr>
              <a:buSzPts val="1400"/>
              <a:buChar char="-"/>
            </a:pPr>
            <a:r>
              <a:rPr lang="en-GB">
                <a:solidFill>
                  <a:srgbClr val="FF0000"/>
                </a:solidFill>
              </a:rPr>
              <a:t>Spring Boot Dependencies contains the versions of included dependencies</a:t>
            </a:r>
            <a:endParaRPr>
              <a:solidFill>
                <a:srgbClr val="FF0000"/>
              </a:solidFill>
            </a:endParaRPr>
          </a:p>
          <a:p>
            <a:pPr marL="0" marR="0" lvl="0" indent="0" algn="l" rtl="0">
              <a:lnSpc>
                <a:spcPct val="100000"/>
              </a:lnSpc>
              <a:spcBef>
                <a:spcPts val="0"/>
              </a:spcBef>
              <a:spcAft>
                <a:spcPts val="0"/>
              </a:spcAft>
              <a:buNone/>
            </a:pPr>
            <a:endParaRPr>
              <a:solidFill>
                <a:srgbClr val="FF0000"/>
              </a:solidFill>
            </a:endParaRPr>
          </a:p>
          <a:p>
            <a:pPr marL="457200" marR="0" lvl="0" indent="-317500" algn="l" rtl="0">
              <a:lnSpc>
                <a:spcPct val="100000"/>
              </a:lnSpc>
              <a:spcBef>
                <a:spcPts val="0"/>
              </a:spcBef>
              <a:spcAft>
                <a:spcPts val="0"/>
              </a:spcAft>
              <a:buClr>
                <a:srgbClr val="FF0000"/>
              </a:buClr>
              <a:buSzPts val="1400"/>
              <a:buChar char="-"/>
            </a:pPr>
            <a:r>
              <a:rPr lang="en-GB">
                <a:solidFill>
                  <a:srgbClr val="FF0000"/>
                </a:solidFill>
              </a:rPr>
              <a:t>This information is published to Maven repo</a:t>
            </a:r>
            <a:endParaRPr>
              <a:solidFill>
                <a:srgbClr val="FF0000"/>
              </a:solidFill>
            </a:endParaRPr>
          </a:p>
        </p:txBody>
      </p:sp>
      <p:sp>
        <p:nvSpPr>
          <p:cNvPr id="324" name="Shape 324"/>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25" name="Shape 325"/>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217707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51"/>
          <p:cNvSpPr txBox="1"/>
          <p:nvPr/>
        </p:nvSpPr>
        <p:spPr>
          <a:xfrm>
            <a:off x="499728" y="350873"/>
            <a:ext cx="7995685"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800" b="1">
                <a:solidFill>
                  <a:srgbClr val="FFFFFF"/>
                </a:solidFill>
                <a:latin typeface="Proxima Nova Extrabold"/>
                <a:ea typeface="Proxima Nova Extrabold"/>
                <a:cs typeface="Proxima Nova Extrabold"/>
                <a:sym typeface="Proxima Nova Extrabold"/>
              </a:defRPr>
            </a:lvl1pPr>
          </a:lstStyle>
          <a:p>
            <a:r>
              <a:t>Why do you need to be good at software?</a:t>
            </a:r>
          </a:p>
        </p:txBody>
      </p:sp>
      <p:grpSp>
        <p:nvGrpSpPr>
          <p:cNvPr id="246" name="Shape 52"/>
          <p:cNvGrpSpPr/>
          <p:nvPr/>
        </p:nvGrpSpPr>
        <p:grpSpPr>
          <a:xfrm>
            <a:off x="499728" y="1254640"/>
            <a:ext cx="1495641" cy="3551275"/>
            <a:chOff x="0" y="0"/>
            <a:chExt cx="1495640" cy="3551273"/>
          </a:xfrm>
        </p:grpSpPr>
        <p:sp>
          <p:nvSpPr>
            <p:cNvPr id="244"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45" name="Customers expect it."/>
            <p:cNvSpPr txBox="1"/>
            <p:nvPr/>
          </p:nvSpPr>
          <p:spPr>
            <a:xfrm>
              <a:off x="-1" y="1450536"/>
              <a:ext cx="1495642" cy="65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Customers expect it.</a:t>
              </a:r>
            </a:p>
          </p:txBody>
        </p:sp>
      </p:grpSp>
      <p:grpSp>
        <p:nvGrpSpPr>
          <p:cNvPr id="249" name="Shape 53"/>
          <p:cNvGrpSpPr/>
          <p:nvPr/>
        </p:nvGrpSpPr>
        <p:grpSpPr>
          <a:xfrm>
            <a:off x="2151321" y="1254640"/>
            <a:ext cx="1495641" cy="3551275"/>
            <a:chOff x="0" y="0"/>
            <a:chExt cx="1495640" cy="3551273"/>
          </a:xfrm>
        </p:grpSpPr>
        <p:sp>
          <p:nvSpPr>
            <p:cNvPr id="247"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48" name="Meet demand to operate at scale."/>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Meet demand to operate at scale.</a:t>
              </a:r>
            </a:p>
          </p:txBody>
        </p:sp>
      </p:grpSp>
      <p:grpSp>
        <p:nvGrpSpPr>
          <p:cNvPr id="252" name="Shape 54"/>
          <p:cNvGrpSpPr/>
          <p:nvPr/>
        </p:nvGrpSpPr>
        <p:grpSpPr>
          <a:xfrm>
            <a:off x="3802912" y="1254640"/>
            <a:ext cx="1495641" cy="3551275"/>
            <a:chOff x="0" y="0"/>
            <a:chExt cx="1495640" cy="3551273"/>
          </a:xfrm>
        </p:grpSpPr>
        <p:sp>
          <p:nvSpPr>
            <p:cNvPr id="250"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1" name="Gives you more business options."/>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Gives you more business options.</a:t>
              </a:r>
            </a:p>
          </p:txBody>
        </p:sp>
      </p:grpSp>
      <p:grpSp>
        <p:nvGrpSpPr>
          <p:cNvPr id="255" name="Shape 55"/>
          <p:cNvGrpSpPr/>
          <p:nvPr/>
        </p:nvGrpSpPr>
        <p:grpSpPr>
          <a:xfrm>
            <a:off x="5454503" y="1254640"/>
            <a:ext cx="1495641" cy="3551275"/>
            <a:chOff x="0" y="0"/>
            <a:chExt cx="1495640" cy="3551273"/>
          </a:xfrm>
        </p:grpSpPr>
        <p:sp>
          <p:nvSpPr>
            <p:cNvPr id="253"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4" name="Your competitors are doing it."/>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Your competitors are doing it.</a:t>
              </a:r>
            </a:p>
          </p:txBody>
        </p:sp>
      </p:grpSp>
      <p:grpSp>
        <p:nvGrpSpPr>
          <p:cNvPr id="258" name="Shape 56"/>
          <p:cNvGrpSpPr/>
          <p:nvPr/>
        </p:nvGrpSpPr>
        <p:grpSpPr>
          <a:xfrm>
            <a:off x="7106093" y="1254640"/>
            <a:ext cx="1495641" cy="3551275"/>
            <a:chOff x="0" y="0"/>
            <a:chExt cx="1495640" cy="3551273"/>
          </a:xfrm>
        </p:grpSpPr>
        <p:sp>
          <p:nvSpPr>
            <p:cNvPr id="256"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7" name="It makes everyone happier."/>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It makes everyone happier.</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animBg="1" advAuto="0"/>
      <p:bldP spid="249" grpId="2" animBg="1" advAuto="0"/>
      <p:bldP spid="252" grpId="3" animBg="1" advAuto="0"/>
      <p:bldP spid="255" grpId="4" animBg="1" advAuto="0"/>
      <p:bldP spid="258" grpId="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Feature-Specific </a:t>
            </a:r>
            <a:r>
              <a:rPr lang="en-GB" sz="2800" b="1" i="0" u="none" strike="noStrike" cap="none">
                <a:solidFill>
                  <a:schemeClr val="accent1"/>
                </a:solidFill>
                <a:latin typeface="Arial"/>
                <a:ea typeface="Arial"/>
                <a:cs typeface="Arial"/>
                <a:sym typeface="Arial"/>
              </a:rPr>
              <a:t>Starter</a:t>
            </a:r>
            <a:r>
              <a:rPr lang="en-GB"/>
              <a:t>s</a:t>
            </a:r>
            <a:endParaRPr sz="2800" b="1" i="0" u="none" strike="noStrike" cap="none">
              <a:solidFill>
                <a:schemeClr val="accent1"/>
              </a:solidFill>
              <a:latin typeface="Arial"/>
              <a:ea typeface="Arial"/>
              <a:cs typeface="Arial"/>
              <a:sym typeface="Arial"/>
            </a:endParaRPr>
          </a:p>
        </p:txBody>
      </p:sp>
      <p:pic>
        <p:nvPicPr>
          <p:cNvPr id="331" name="Shape 331"/>
          <p:cNvPicPr preferRelativeResize="0"/>
          <p:nvPr/>
        </p:nvPicPr>
        <p:blipFill rotWithShape="1">
          <a:blip r:embed="rId3">
            <a:alphaModFix/>
          </a:blip>
          <a:srcRect t="61637" r="26383" b="20616"/>
          <a:stretch/>
        </p:blipFill>
        <p:spPr>
          <a:xfrm>
            <a:off x="1514350" y="1310631"/>
            <a:ext cx="6115325" cy="1307725"/>
          </a:xfrm>
          <a:prstGeom prst="rect">
            <a:avLst/>
          </a:prstGeom>
          <a:noFill/>
          <a:ln>
            <a:noFill/>
          </a:ln>
        </p:spPr>
      </p:pic>
      <p:sp>
        <p:nvSpPr>
          <p:cNvPr id="332" name="Shape 332"/>
          <p:cNvSpPr txBox="1"/>
          <p:nvPr/>
        </p:nvSpPr>
        <p:spPr>
          <a:xfrm>
            <a:off x="4727325" y="845150"/>
            <a:ext cx="2393700" cy="6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L</a:t>
            </a:r>
            <a:r>
              <a:rPr lang="en-GB" sz="1400" b="0" i="0" u="none" strike="noStrike" cap="none">
                <a:solidFill>
                  <a:srgbClr val="FF0000"/>
                </a:solidFill>
                <a:latin typeface="Arial"/>
                <a:ea typeface="Arial"/>
                <a:cs typeface="Arial"/>
                <a:sym typeface="Arial"/>
              </a:rPr>
              <a:t>ess dependencies - and no versions - to manage!</a:t>
            </a:r>
            <a:endParaRPr sz="1400" b="0" i="0" u="none" strike="noStrike" cap="none">
              <a:solidFill>
                <a:srgbClr val="FF0000"/>
              </a:solidFill>
              <a:latin typeface="Arial"/>
              <a:ea typeface="Arial"/>
              <a:cs typeface="Arial"/>
              <a:sym typeface="Arial"/>
            </a:endParaRPr>
          </a:p>
        </p:txBody>
      </p:sp>
      <p:sp>
        <p:nvSpPr>
          <p:cNvPr id="333" name="Shape 333"/>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34" name="Shape 334"/>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773334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dirty="0"/>
              <a:t>Feature-Specific </a:t>
            </a:r>
            <a:r>
              <a:rPr lang="en-GB" sz="2800" b="1" i="0" u="none" strike="noStrike" cap="none" dirty="0">
                <a:solidFill>
                  <a:schemeClr val="accent1"/>
                </a:solidFill>
                <a:latin typeface="Arial"/>
                <a:ea typeface="Arial"/>
                <a:cs typeface="Arial"/>
                <a:sym typeface="Arial"/>
              </a:rPr>
              <a:t>Starter</a:t>
            </a:r>
            <a:r>
              <a:rPr lang="en-GB" dirty="0"/>
              <a:t>s</a:t>
            </a:r>
            <a:endParaRPr sz="2800" b="1" i="0" u="none" strike="noStrike" cap="none" dirty="0">
              <a:solidFill>
                <a:schemeClr val="accent1"/>
              </a:solidFill>
              <a:latin typeface="Arial"/>
              <a:ea typeface="Arial"/>
              <a:cs typeface="Arial"/>
              <a:sym typeface="Arial"/>
            </a:endParaRPr>
          </a:p>
        </p:txBody>
      </p:sp>
      <p:pic>
        <p:nvPicPr>
          <p:cNvPr id="340" name="Shape 340"/>
          <p:cNvPicPr preferRelativeResize="0"/>
          <p:nvPr/>
        </p:nvPicPr>
        <p:blipFill rotWithShape="1">
          <a:blip r:embed="rId3">
            <a:alphaModFix/>
          </a:blip>
          <a:srcRect t="61637" r="26383" b="20616"/>
          <a:stretch/>
        </p:blipFill>
        <p:spPr>
          <a:xfrm>
            <a:off x="1514350" y="1310631"/>
            <a:ext cx="6115325" cy="1307725"/>
          </a:xfrm>
          <a:prstGeom prst="rect">
            <a:avLst/>
          </a:prstGeom>
          <a:noFill/>
          <a:ln>
            <a:noFill/>
          </a:ln>
        </p:spPr>
      </p:pic>
      <p:sp>
        <p:nvSpPr>
          <p:cNvPr id="341" name="Shape 341"/>
          <p:cNvSpPr txBox="1"/>
          <p:nvPr/>
        </p:nvSpPr>
        <p:spPr>
          <a:xfrm>
            <a:off x="4727325" y="845150"/>
            <a:ext cx="2393700" cy="63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FF0000"/>
              </a:buClr>
              <a:buSzPts val="1400"/>
              <a:buFont typeface="Arial"/>
              <a:buNone/>
            </a:pPr>
            <a:r>
              <a:rPr lang="en-GB">
                <a:solidFill>
                  <a:srgbClr val="FF0000"/>
                </a:solidFill>
              </a:rPr>
              <a:t>Less dependencies - and no versions - to manage!</a:t>
            </a:r>
            <a:endParaRPr>
              <a:solidFill>
                <a:srgbClr val="FF0000"/>
              </a:solidFill>
            </a:endParaRPr>
          </a:p>
        </p:txBody>
      </p:sp>
      <p:sp>
        <p:nvSpPr>
          <p:cNvPr id="342" name="Shape 342"/>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43" name="Shape 343"/>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
        <p:nvSpPr>
          <p:cNvPr id="344" name="Shape 344"/>
          <p:cNvSpPr/>
          <p:nvPr/>
        </p:nvSpPr>
        <p:spPr>
          <a:xfrm>
            <a:off x="4571974" y="3744200"/>
            <a:ext cx="22233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45" name="Shape 345"/>
          <p:cNvSpPr/>
          <p:nvPr/>
        </p:nvSpPr>
        <p:spPr>
          <a:xfrm>
            <a:off x="4571924" y="3740850"/>
            <a:ext cx="8325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46" name="Shape 346"/>
          <p:cNvSpPr/>
          <p:nvPr/>
        </p:nvSpPr>
        <p:spPr>
          <a:xfrm>
            <a:off x="912826" y="3744200"/>
            <a:ext cx="36591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
        <p:nvSpPr>
          <p:cNvPr id="347" name="Shape 347"/>
          <p:cNvSpPr/>
          <p:nvPr/>
        </p:nvSpPr>
        <p:spPr>
          <a:xfrm>
            <a:off x="2364251" y="3740850"/>
            <a:ext cx="22077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
        <p:nvSpPr>
          <p:cNvPr id="348" name="Shape 348"/>
          <p:cNvSpPr txBox="1"/>
          <p:nvPr/>
        </p:nvSpPr>
        <p:spPr>
          <a:xfrm>
            <a:off x="2901450" y="3136500"/>
            <a:ext cx="33411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spring-boot-starter-web</a:t>
            </a:r>
            <a:endParaRPr sz="1100" b="1" i="0" u="none" strike="noStrike" cap="none">
              <a:solidFill>
                <a:schemeClr val="lt1"/>
              </a:solidFill>
              <a:latin typeface="Courier"/>
              <a:ea typeface="Courier"/>
              <a:cs typeface="Courier"/>
              <a:sym typeface="Courier"/>
            </a:endParaRPr>
          </a:p>
        </p:txBody>
      </p:sp>
      <p:sp>
        <p:nvSpPr>
          <p:cNvPr id="349" name="Shape 349"/>
          <p:cNvSpPr txBox="1"/>
          <p:nvPr/>
        </p:nvSpPr>
        <p:spPr>
          <a:xfrm>
            <a:off x="265245"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spring-web</a:t>
            </a:r>
            <a:endParaRPr sz="1100" b="1" i="0" u="none" strike="noStrike" cap="none">
              <a:solidFill>
                <a:schemeClr val="lt1"/>
              </a:solidFill>
              <a:latin typeface="Courier"/>
              <a:ea typeface="Courier"/>
              <a:cs typeface="Courier"/>
              <a:sym typeface="Courier"/>
            </a:endParaRPr>
          </a:p>
        </p:txBody>
      </p:sp>
      <p:sp>
        <p:nvSpPr>
          <p:cNvPr id="350" name="Shape 350"/>
          <p:cNvSpPr txBox="1"/>
          <p:nvPr/>
        </p:nvSpPr>
        <p:spPr>
          <a:xfrm>
            <a:off x="4669791"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spring-boot-starter-</a:t>
            </a:r>
            <a:r>
              <a:rPr lang="en-GB" sz="1100" b="1">
                <a:solidFill>
                  <a:schemeClr val="lt1"/>
                </a:solidFill>
                <a:latin typeface="Courier"/>
                <a:ea typeface="Courier"/>
                <a:cs typeface="Courier"/>
                <a:sym typeface="Courier"/>
              </a:rPr>
              <a:t>json</a:t>
            </a:r>
            <a:endParaRPr sz="1100" b="1" i="0" u="none" strike="noStrike" cap="none">
              <a:solidFill>
                <a:schemeClr val="lt1"/>
              </a:solidFill>
              <a:latin typeface="Courier"/>
              <a:ea typeface="Courier"/>
              <a:cs typeface="Courier"/>
              <a:sym typeface="Courier"/>
            </a:endParaRPr>
          </a:p>
        </p:txBody>
      </p:sp>
      <p:sp>
        <p:nvSpPr>
          <p:cNvPr id="351" name="Shape 351"/>
          <p:cNvSpPr txBox="1"/>
          <p:nvPr/>
        </p:nvSpPr>
        <p:spPr>
          <a:xfrm>
            <a:off x="3201609"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hibernate-validator</a:t>
            </a:r>
            <a:endParaRPr sz="1100" b="1" i="0" u="none" strike="noStrike" cap="none">
              <a:solidFill>
                <a:schemeClr val="lt1"/>
              </a:solidFill>
              <a:latin typeface="Courier"/>
              <a:ea typeface="Courier"/>
              <a:cs typeface="Courier"/>
              <a:sym typeface="Courier"/>
            </a:endParaRPr>
          </a:p>
        </p:txBody>
      </p:sp>
      <p:sp>
        <p:nvSpPr>
          <p:cNvPr id="352" name="Shape 352"/>
          <p:cNvSpPr txBox="1"/>
          <p:nvPr/>
        </p:nvSpPr>
        <p:spPr>
          <a:xfrm>
            <a:off x="1733427"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spring-webmvc</a:t>
            </a:r>
            <a:endParaRPr sz="1100" b="1" i="0" u="none" strike="noStrike" cap="none">
              <a:solidFill>
                <a:schemeClr val="lt1"/>
              </a:solidFill>
              <a:latin typeface="Courier"/>
              <a:ea typeface="Courier"/>
              <a:cs typeface="Courier"/>
              <a:sym typeface="Courier"/>
            </a:endParaRPr>
          </a:p>
        </p:txBody>
      </p:sp>
      <p:sp>
        <p:nvSpPr>
          <p:cNvPr id="353" name="Shape 353"/>
          <p:cNvSpPr/>
          <p:nvPr/>
        </p:nvSpPr>
        <p:spPr>
          <a:xfrm>
            <a:off x="4571975" y="3740900"/>
            <a:ext cx="37011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54" name="Shape 354"/>
          <p:cNvSpPr txBox="1"/>
          <p:nvPr/>
        </p:nvSpPr>
        <p:spPr>
          <a:xfrm>
            <a:off x="7606155"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spring-boot-starter</a:t>
            </a:r>
            <a:endParaRPr sz="1100" b="1">
              <a:solidFill>
                <a:schemeClr val="lt1"/>
              </a:solidFill>
              <a:latin typeface="Courier"/>
              <a:ea typeface="Courier"/>
              <a:cs typeface="Courier"/>
              <a:sym typeface="Courier"/>
            </a:endParaRPr>
          </a:p>
        </p:txBody>
      </p:sp>
      <p:sp>
        <p:nvSpPr>
          <p:cNvPr id="355" name="Shape 355"/>
          <p:cNvSpPr txBox="1"/>
          <p:nvPr/>
        </p:nvSpPr>
        <p:spPr>
          <a:xfrm>
            <a:off x="6137973"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spring-boot-starter-tomcat</a:t>
            </a:r>
            <a:endParaRPr sz="1100" b="1">
              <a:solidFill>
                <a:schemeClr val="lt1"/>
              </a:solidFill>
              <a:latin typeface="Courier"/>
              <a:ea typeface="Courier"/>
              <a:cs typeface="Courier"/>
              <a:sym typeface="Courier"/>
            </a:endParaRPr>
          </a:p>
        </p:txBody>
      </p:sp>
      <p:sp>
        <p:nvSpPr>
          <p:cNvPr id="356" name="Shape 356"/>
          <p:cNvSpPr/>
          <p:nvPr/>
        </p:nvSpPr>
        <p:spPr>
          <a:xfrm>
            <a:off x="3861276" y="3744200"/>
            <a:ext cx="7107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Tree>
    <p:extLst>
      <p:ext uri="{BB962C8B-B14F-4D97-AF65-F5344CB8AC3E}">
        <p14:creationId xmlns:p14="http://schemas.microsoft.com/office/powerpoint/2010/main" val="1970824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68675" y="-77325"/>
            <a:ext cx="8663100" cy="55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accent1"/>
                </a:solidFill>
              </a:rPr>
              <a:t>Spring Boot Starters for Azure</a:t>
            </a:r>
            <a:endParaRPr dirty="0">
              <a:solidFill>
                <a:schemeClr val="accent1"/>
              </a:solidFill>
            </a:endParaRPr>
          </a:p>
          <a:p>
            <a:pPr marL="0" lvl="0" indent="0" rtl="0">
              <a:spcBef>
                <a:spcPts val="0"/>
              </a:spcBef>
              <a:spcAft>
                <a:spcPts val="0"/>
              </a:spcAft>
              <a:buNone/>
            </a:pPr>
            <a:endParaRPr dirty="0">
              <a:solidFill>
                <a:schemeClr val="accent1"/>
              </a:solidFill>
            </a:endParaRPr>
          </a:p>
        </p:txBody>
      </p:sp>
      <p:sp>
        <p:nvSpPr>
          <p:cNvPr id="183" name="Shape 183"/>
          <p:cNvSpPr txBox="1">
            <a:spLocks noGrp="1"/>
          </p:cNvSpPr>
          <p:nvPr>
            <p:ph type="body" idx="1"/>
          </p:nvPr>
        </p:nvSpPr>
        <p:spPr>
          <a:xfrm>
            <a:off x="238625" y="706875"/>
            <a:ext cx="8263200" cy="40566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endParaRPr sz="1600">
              <a:solidFill>
                <a:srgbClr val="333333"/>
              </a:solidFill>
              <a:latin typeface="Arial"/>
              <a:ea typeface="Arial"/>
              <a:cs typeface="Arial"/>
              <a:sym typeface="Arial"/>
            </a:endParaRPr>
          </a:p>
        </p:txBody>
      </p:sp>
      <p:pic>
        <p:nvPicPr>
          <p:cNvPr id="184" name="Shape 184"/>
          <p:cNvPicPr preferRelativeResize="0"/>
          <p:nvPr/>
        </p:nvPicPr>
        <p:blipFill>
          <a:blip r:embed="rId3">
            <a:alphaModFix/>
          </a:blip>
          <a:stretch>
            <a:fillRect/>
          </a:stretch>
        </p:blipFill>
        <p:spPr>
          <a:xfrm>
            <a:off x="304800" y="533425"/>
            <a:ext cx="7724097" cy="4216024"/>
          </a:xfrm>
          <a:prstGeom prst="rect">
            <a:avLst/>
          </a:prstGeom>
          <a:noFill/>
          <a:ln>
            <a:noFill/>
          </a:ln>
        </p:spPr>
      </p:pic>
    </p:spTree>
    <p:extLst>
      <p:ext uri="{BB962C8B-B14F-4D97-AF65-F5344CB8AC3E}">
        <p14:creationId xmlns:p14="http://schemas.microsoft.com/office/powerpoint/2010/main" val="4131323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t>
            </a:r>
            <a:r>
              <a:rPr lang="en-GB"/>
              <a:t>Code</a:t>
            </a:r>
            <a:r>
              <a:rPr lang="en-GB" sz="2800" b="1" i="0" u="none" strike="noStrike" cap="none">
                <a:solidFill>
                  <a:schemeClr val="accent1"/>
                </a:solidFill>
                <a:latin typeface="Arial"/>
                <a:ea typeface="Arial"/>
                <a:cs typeface="Arial"/>
                <a:sym typeface="Arial"/>
              </a:rPr>
              <a:t> - Ready to Run</a:t>
            </a:r>
            <a:endParaRPr sz="2800" b="1" i="0" u="none" strike="noStrike" cap="none">
              <a:solidFill>
                <a:schemeClr val="accent1"/>
              </a:solidFill>
              <a:latin typeface="Arial"/>
              <a:ea typeface="Arial"/>
              <a:cs typeface="Arial"/>
              <a:sym typeface="Arial"/>
            </a:endParaRPr>
          </a:p>
        </p:txBody>
      </p:sp>
      <p:pic>
        <p:nvPicPr>
          <p:cNvPr id="398" name="Shape 398"/>
          <p:cNvPicPr preferRelativeResize="0"/>
          <p:nvPr/>
        </p:nvPicPr>
        <p:blipFill rotWithShape="1">
          <a:blip r:embed="rId3">
            <a:alphaModFix/>
          </a:blip>
          <a:srcRect/>
          <a:stretch/>
        </p:blipFill>
        <p:spPr>
          <a:xfrm>
            <a:off x="152400" y="1092650"/>
            <a:ext cx="8839201" cy="3301171"/>
          </a:xfrm>
          <a:prstGeom prst="rect">
            <a:avLst/>
          </a:prstGeom>
          <a:noFill/>
          <a:ln w="9525" cap="flat" cmpd="sng">
            <a:solidFill>
              <a:schemeClr val="dk2"/>
            </a:solidFill>
            <a:prstDash val="solid"/>
            <a:round/>
            <a:headEnd type="none" w="sm" len="sm"/>
            <a:tailEnd type="none" w="sm" len="sm"/>
          </a:ln>
        </p:spPr>
      </p:pic>
      <p:sp>
        <p:nvSpPr>
          <p:cNvPr id="399" name="Shape 399"/>
          <p:cNvSpPr/>
          <p:nvPr/>
        </p:nvSpPr>
        <p:spPr>
          <a:xfrm>
            <a:off x="7904709" y="252064"/>
            <a:ext cx="769300" cy="469125"/>
          </a:xfrm>
          <a:prstGeom prst="flowChartPredefinedProcess">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800" b="1"/>
              <a:t>Java</a:t>
            </a:r>
            <a:endParaRPr sz="800" b="1"/>
          </a:p>
          <a:p>
            <a:pPr marL="0" lvl="0" indent="0" algn="ctr">
              <a:spcBef>
                <a:spcPts val="0"/>
              </a:spcBef>
              <a:spcAft>
                <a:spcPts val="0"/>
              </a:spcAft>
              <a:buNone/>
            </a:pPr>
            <a:r>
              <a:rPr lang="en-GB" sz="800" b="1"/>
              <a:t>code</a:t>
            </a:r>
            <a:endParaRPr sz="800" b="1"/>
          </a:p>
        </p:txBody>
      </p:sp>
      <p:pic>
        <p:nvPicPr>
          <p:cNvPr id="400" name="Shape 400"/>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3164297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t>
            </a:r>
            <a:r>
              <a:rPr lang="en-GB"/>
              <a:t>Code</a:t>
            </a:r>
            <a:r>
              <a:rPr lang="en-GB" sz="2800" b="1" i="0" u="none" strike="noStrike" cap="none">
                <a:solidFill>
                  <a:schemeClr val="accent1"/>
                </a:solidFill>
                <a:latin typeface="Arial"/>
                <a:ea typeface="Arial"/>
                <a:cs typeface="Arial"/>
                <a:sym typeface="Arial"/>
              </a:rPr>
              <a:t> - Ready to Test</a:t>
            </a:r>
            <a:endParaRPr sz="2800" b="1" i="0" u="none" strike="noStrike" cap="none">
              <a:solidFill>
                <a:schemeClr val="accent1"/>
              </a:solidFill>
              <a:latin typeface="Arial"/>
              <a:ea typeface="Arial"/>
              <a:cs typeface="Arial"/>
              <a:sym typeface="Arial"/>
            </a:endParaRPr>
          </a:p>
        </p:txBody>
      </p:sp>
      <p:pic>
        <p:nvPicPr>
          <p:cNvPr id="406" name="Shape 406"/>
          <p:cNvPicPr preferRelativeResize="0"/>
          <p:nvPr/>
        </p:nvPicPr>
        <p:blipFill rotWithShape="1">
          <a:blip r:embed="rId3">
            <a:alphaModFix/>
          </a:blip>
          <a:srcRect/>
          <a:stretch/>
        </p:blipFill>
        <p:spPr>
          <a:xfrm>
            <a:off x="1613264" y="1092650"/>
            <a:ext cx="5917471" cy="3301175"/>
          </a:xfrm>
          <a:prstGeom prst="rect">
            <a:avLst/>
          </a:prstGeom>
          <a:noFill/>
          <a:ln w="9525" cap="flat" cmpd="sng">
            <a:solidFill>
              <a:schemeClr val="dk2"/>
            </a:solidFill>
            <a:prstDash val="solid"/>
            <a:round/>
            <a:headEnd type="none" w="sm" len="sm"/>
            <a:tailEnd type="none" w="sm" len="sm"/>
          </a:ln>
        </p:spPr>
      </p:pic>
      <p:sp>
        <p:nvSpPr>
          <p:cNvPr id="407" name="Shape 407"/>
          <p:cNvSpPr/>
          <p:nvPr/>
        </p:nvSpPr>
        <p:spPr>
          <a:xfrm>
            <a:off x="7904709" y="252064"/>
            <a:ext cx="769300" cy="469125"/>
          </a:xfrm>
          <a:prstGeom prst="flowChartPredefinedProcess">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Java</a:t>
            </a:r>
            <a:endParaRPr sz="800" b="1"/>
          </a:p>
          <a:p>
            <a:pPr marL="0" lvl="0" indent="0" algn="ctr" rtl="0">
              <a:spcBef>
                <a:spcPts val="0"/>
              </a:spcBef>
              <a:spcAft>
                <a:spcPts val="0"/>
              </a:spcAft>
              <a:buNone/>
            </a:pPr>
            <a:r>
              <a:rPr lang="en-GB" sz="800" b="1"/>
              <a:t>code</a:t>
            </a:r>
            <a:endParaRPr sz="800" b="1"/>
          </a:p>
        </p:txBody>
      </p:sp>
      <p:pic>
        <p:nvPicPr>
          <p:cNvPr id="408" name="Shape 408"/>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57468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Shape 413"/>
          <p:cNvPicPr preferRelativeResize="0"/>
          <p:nvPr/>
        </p:nvPicPr>
        <p:blipFill rotWithShape="1">
          <a:blip r:embed="rId3">
            <a:alphaModFix/>
          </a:blip>
          <a:srcRect/>
          <a:stretch/>
        </p:blipFill>
        <p:spPr>
          <a:xfrm>
            <a:off x="197425" y="864550"/>
            <a:ext cx="8794176" cy="3723475"/>
          </a:xfrm>
          <a:prstGeom prst="rect">
            <a:avLst/>
          </a:prstGeom>
          <a:noFill/>
          <a:ln w="9525" cap="flat" cmpd="sng">
            <a:solidFill>
              <a:schemeClr val="dk2"/>
            </a:solidFill>
            <a:prstDash val="solid"/>
            <a:round/>
            <a:headEnd type="none" w="sm" len="sm"/>
            <a:tailEnd type="none" w="sm" len="sm"/>
          </a:ln>
        </p:spPr>
      </p:pic>
      <p:sp>
        <p:nvSpPr>
          <p:cNvPr id="414" name="Shape 41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Run it!</a:t>
            </a:r>
            <a:endParaRPr sz="2800" b="1" i="0" u="none" strike="noStrike" cap="none">
              <a:solidFill>
                <a:schemeClr val="accent1"/>
              </a:solidFill>
              <a:latin typeface="Arial"/>
              <a:ea typeface="Arial"/>
              <a:cs typeface="Arial"/>
              <a:sym typeface="Arial"/>
            </a:endParaRPr>
          </a:p>
        </p:txBody>
      </p:sp>
      <p:cxnSp>
        <p:nvCxnSpPr>
          <p:cNvPr id="415" name="Shape 415"/>
          <p:cNvCxnSpPr>
            <a:stCxn id="416" idx="2"/>
          </p:cNvCxnSpPr>
          <p:nvPr/>
        </p:nvCxnSpPr>
        <p:spPr>
          <a:xfrm>
            <a:off x="6979200" y="1207300"/>
            <a:ext cx="0" cy="345300"/>
          </a:xfrm>
          <a:prstGeom prst="straightConnector1">
            <a:avLst/>
          </a:prstGeom>
          <a:noFill/>
          <a:ln w="9525" cap="flat" cmpd="sng">
            <a:solidFill>
              <a:srgbClr val="FF0000"/>
            </a:solidFill>
            <a:prstDash val="solid"/>
            <a:round/>
            <a:headEnd type="none" w="sm" len="sm"/>
            <a:tailEnd type="triangle" w="lg" len="lg"/>
          </a:ln>
        </p:spPr>
      </p:cxnSp>
      <p:sp>
        <p:nvSpPr>
          <p:cNvPr id="416" name="Shape 416"/>
          <p:cNvSpPr txBox="1"/>
          <p:nvPr/>
        </p:nvSpPr>
        <p:spPr>
          <a:xfrm>
            <a:off x="5542950" y="437800"/>
            <a:ext cx="2872500" cy="7695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We asked for “Starter Web”</a:t>
            </a: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Spring Boot recommends MVC and </a:t>
            </a:r>
            <a:r>
              <a:rPr lang="en-GB">
                <a:solidFill>
                  <a:srgbClr val="FF0000"/>
                </a:solidFill>
              </a:rPr>
              <a:t>embedded </a:t>
            </a:r>
            <a:r>
              <a:rPr lang="en-GB" sz="1400" b="0" i="0" u="none" strike="noStrike" cap="none">
                <a:solidFill>
                  <a:srgbClr val="FF0000"/>
                </a:solidFill>
                <a:latin typeface="Arial"/>
                <a:ea typeface="Arial"/>
                <a:cs typeface="Arial"/>
                <a:sym typeface="Arial"/>
              </a:rPr>
              <a:t>Tomcat.</a:t>
            </a:r>
            <a:endParaRPr sz="1400" b="0" i="0" u="none" strike="noStrike" cap="none">
              <a:solidFill>
                <a:srgbClr val="FF0000"/>
              </a:solidFill>
              <a:latin typeface="Arial"/>
              <a:ea typeface="Arial"/>
              <a:cs typeface="Arial"/>
              <a:sym typeface="Arial"/>
            </a:endParaRPr>
          </a:p>
        </p:txBody>
      </p:sp>
      <p:cxnSp>
        <p:nvCxnSpPr>
          <p:cNvPr id="417" name="Shape 417"/>
          <p:cNvCxnSpPr>
            <a:stCxn id="418" idx="3"/>
          </p:cNvCxnSpPr>
          <p:nvPr/>
        </p:nvCxnSpPr>
        <p:spPr>
          <a:xfrm rot="10800000" flipH="1">
            <a:off x="5053900" y="4364250"/>
            <a:ext cx="401100" cy="456000"/>
          </a:xfrm>
          <a:prstGeom prst="straightConnector1">
            <a:avLst/>
          </a:prstGeom>
          <a:noFill/>
          <a:ln w="9525" cap="flat" cmpd="sng">
            <a:solidFill>
              <a:srgbClr val="FF0000"/>
            </a:solidFill>
            <a:prstDash val="solid"/>
            <a:round/>
            <a:headEnd type="none" w="sm" len="sm"/>
            <a:tailEnd type="triangle" w="lg" len="lg"/>
          </a:ln>
        </p:spPr>
      </p:cxnSp>
      <p:sp>
        <p:nvSpPr>
          <p:cNvPr id="418" name="Shape 418"/>
          <p:cNvSpPr txBox="1"/>
          <p:nvPr/>
        </p:nvSpPr>
        <p:spPr>
          <a:xfrm>
            <a:off x="3636700" y="4549200"/>
            <a:ext cx="1417200" cy="542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Tomcat started on port 8080</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3767685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Default Error Handling</a:t>
            </a:r>
            <a:endParaRPr sz="2800" b="1" i="0" u="none" strike="noStrike" cap="none">
              <a:solidFill>
                <a:schemeClr val="accent1"/>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152400" y="864050"/>
            <a:ext cx="8839197" cy="351438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136659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Override defaults by specifying your desired configuration</a:t>
            </a:r>
            <a:endParaRPr/>
          </a:p>
        </p:txBody>
      </p:sp>
      <p:sp>
        <p:nvSpPr>
          <p:cNvPr id="436" name="Shape 43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Strong Opinions Weakly Held</a:t>
            </a:r>
            <a:endParaRPr/>
          </a:p>
        </p:txBody>
      </p:sp>
      <p:pic>
        <p:nvPicPr>
          <p:cNvPr id="437" name="Shape 437"/>
          <p:cNvPicPr preferRelativeResize="0"/>
          <p:nvPr/>
        </p:nvPicPr>
        <p:blipFill>
          <a:blip r:embed="rId3">
            <a:alphaModFix/>
          </a:blip>
          <a:stretch>
            <a:fillRect/>
          </a:stretch>
        </p:blipFill>
        <p:spPr>
          <a:xfrm>
            <a:off x="280875" y="1585025"/>
            <a:ext cx="5334050" cy="2490000"/>
          </a:xfrm>
          <a:prstGeom prst="rect">
            <a:avLst/>
          </a:prstGeom>
          <a:noFill/>
          <a:ln w="9525" cap="flat" cmpd="sng">
            <a:solidFill>
              <a:schemeClr val="dk2"/>
            </a:solidFill>
            <a:prstDash val="solid"/>
            <a:round/>
            <a:headEnd type="none" w="sm" len="sm"/>
            <a:tailEnd type="none" w="sm" len="sm"/>
          </a:ln>
        </p:spPr>
      </p:pic>
      <p:pic>
        <p:nvPicPr>
          <p:cNvPr id="438" name="Shape 438"/>
          <p:cNvPicPr preferRelativeResize="0"/>
          <p:nvPr/>
        </p:nvPicPr>
        <p:blipFill>
          <a:blip r:embed="rId4">
            <a:alphaModFix/>
          </a:blip>
          <a:stretch>
            <a:fillRect/>
          </a:stretch>
        </p:blipFill>
        <p:spPr>
          <a:xfrm>
            <a:off x="5792975" y="2194625"/>
            <a:ext cx="2933275" cy="931925"/>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749502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Shape 443"/>
          <p:cNvPicPr preferRelativeResize="0"/>
          <p:nvPr/>
        </p:nvPicPr>
        <p:blipFill>
          <a:blip r:embed="rId3">
            <a:alphaModFix/>
          </a:blip>
          <a:stretch>
            <a:fillRect/>
          </a:stretch>
        </p:blipFill>
        <p:spPr>
          <a:xfrm>
            <a:off x="334036" y="756525"/>
            <a:ext cx="8475928" cy="3857900"/>
          </a:xfrm>
          <a:prstGeom prst="rect">
            <a:avLst/>
          </a:prstGeom>
          <a:noFill/>
          <a:ln w="9525" cap="flat" cmpd="sng">
            <a:solidFill>
              <a:schemeClr val="dk2"/>
            </a:solidFill>
            <a:prstDash val="solid"/>
            <a:round/>
            <a:headEnd type="none" w="sm" len="sm"/>
            <a:tailEnd type="none" w="sm" len="sm"/>
          </a:ln>
        </p:spPr>
      </p:pic>
      <p:sp>
        <p:nvSpPr>
          <p:cNvPr id="444" name="Shape 44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Run it!</a:t>
            </a:r>
            <a:endParaRPr sz="2800" b="1" i="0" u="none" strike="noStrike" cap="none">
              <a:solidFill>
                <a:schemeClr val="accent1"/>
              </a:solidFill>
              <a:latin typeface="Arial"/>
              <a:ea typeface="Arial"/>
              <a:cs typeface="Arial"/>
              <a:sym typeface="Arial"/>
            </a:endParaRPr>
          </a:p>
        </p:txBody>
      </p:sp>
      <p:cxnSp>
        <p:nvCxnSpPr>
          <p:cNvPr id="445" name="Shape 445"/>
          <p:cNvCxnSpPr>
            <a:stCxn id="446" idx="3"/>
          </p:cNvCxnSpPr>
          <p:nvPr/>
        </p:nvCxnSpPr>
        <p:spPr>
          <a:xfrm rot="10800000" flipH="1">
            <a:off x="5053850" y="4578150"/>
            <a:ext cx="212700" cy="242100"/>
          </a:xfrm>
          <a:prstGeom prst="straightConnector1">
            <a:avLst/>
          </a:prstGeom>
          <a:noFill/>
          <a:ln w="9525" cap="flat" cmpd="sng">
            <a:solidFill>
              <a:srgbClr val="FF0000"/>
            </a:solidFill>
            <a:prstDash val="solid"/>
            <a:round/>
            <a:headEnd type="none" w="sm" len="sm"/>
            <a:tailEnd type="triangle" w="lg" len="lg"/>
          </a:ln>
        </p:spPr>
      </p:cxnSp>
      <p:sp>
        <p:nvSpPr>
          <p:cNvPr id="446" name="Shape 446"/>
          <p:cNvSpPr txBox="1"/>
          <p:nvPr/>
        </p:nvSpPr>
        <p:spPr>
          <a:xfrm>
            <a:off x="3818750" y="4549200"/>
            <a:ext cx="1235100" cy="542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Jetty started on port 9090</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406172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Hello World Web App</a:t>
            </a:r>
            <a:endParaRPr sz="2800" b="1" i="0" u="none" strike="noStrike" cap="none">
              <a:solidFill>
                <a:schemeClr val="accent1"/>
              </a:solidFill>
              <a:latin typeface="Arial"/>
              <a:ea typeface="Arial"/>
              <a:cs typeface="Arial"/>
              <a:sym typeface="Arial"/>
            </a:endParaRPr>
          </a:p>
        </p:txBody>
      </p:sp>
      <p:sp>
        <p:nvSpPr>
          <p:cNvPr id="459" name="Shape 459"/>
          <p:cNvSpPr txBox="1">
            <a:spLocks noGrp="1"/>
          </p:cNvSpPr>
          <p:nvPr>
            <p:ph type="body" idx="2"/>
          </p:nvPr>
        </p:nvSpPr>
        <p:spPr>
          <a:xfrm>
            <a:off x="189300" y="751991"/>
            <a:ext cx="5956200" cy="433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package </a:t>
            </a:r>
            <a:r>
              <a:rPr lang="en-GB" sz="1200" b="0" i="0" u="none" strike="noStrike" cap="none">
                <a:solidFill>
                  <a:schemeClr val="dk1"/>
                </a:solidFill>
                <a:highlight>
                  <a:srgbClr val="FFFFFF"/>
                </a:highlight>
                <a:latin typeface="Arial"/>
                <a:ea typeface="Arial"/>
                <a:cs typeface="Arial"/>
                <a:sym typeface="Arial"/>
              </a:rPr>
              <a:t>com.example.demo;</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org.springframework.boot.SpringApplication;</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org.springframework.boot.autoconfigure.</a:t>
            </a:r>
            <a:r>
              <a:rPr lang="en-GB" sz="1200" b="0" i="0" u="none" strike="noStrike" cap="none">
                <a:solidFill>
                  <a:srgbClr val="808000"/>
                </a:solidFill>
                <a:highlight>
                  <a:srgbClr val="FFFFFF"/>
                </a:highlight>
                <a:latin typeface="Arial"/>
                <a:ea typeface="Arial"/>
                <a:cs typeface="Arial"/>
                <a:sym typeface="Arial"/>
              </a:rPr>
              <a:t>SpringBootApplication</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RequestMapping</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RestController</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rgbClr val="808000"/>
                </a:solidFill>
                <a:highlight>
                  <a:srgbClr val="FFE599"/>
                </a:highlight>
                <a:latin typeface="Arial"/>
                <a:ea typeface="Arial"/>
                <a:cs typeface="Arial"/>
                <a:sym typeface="Arial"/>
              </a:rPr>
              <a:t>@RestController</a:t>
            </a:r>
            <a:endParaRPr sz="1200" b="0" i="0" u="none" strike="noStrike" cap="none">
              <a:solidFill>
                <a:srgbClr val="808000"/>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rgbClr val="808000"/>
                </a:solidFill>
                <a:highlight>
                  <a:srgbClr val="FFFFFF"/>
                </a:highlight>
                <a:latin typeface="Arial"/>
                <a:ea typeface="Arial"/>
                <a:cs typeface="Arial"/>
                <a:sym typeface="Arial"/>
              </a:rPr>
              <a:t>@SpringBootApplication</a:t>
            </a:r>
            <a:endParaRPr sz="1200" b="0" i="0" u="none" strike="noStrike" cap="none">
              <a:solidFill>
                <a:srgbClr val="808000"/>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public class </a:t>
            </a:r>
            <a:r>
              <a:rPr lang="en-GB" sz="1200" b="0" i="0" u="none" strike="noStrike" cap="none">
                <a:solidFill>
                  <a:schemeClr val="dk1"/>
                </a:solidFill>
                <a:highlight>
                  <a:srgbClr val="FFFFFF"/>
                </a:highlight>
                <a:latin typeface="Arial"/>
                <a:ea typeface="Arial"/>
                <a:cs typeface="Arial"/>
                <a:sym typeface="Arial"/>
              </a:rPr>
              <a:t>DemoApplication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0" i="0" u="none" strike="noStrike" cap="none">
                <a:solidFill>
                  <a:srgbClr val="808000"/>
                </a:solidFill>
                <a:highlight>
                  <a:srgbClr val="FFE599"/>
                </a:highlight>
                <a:latin typeface="Arial"/>
                <a:ea typeface="Arial"/>
                <a:cs typeface="Arial"/>
                <a:sym typeface="Arial"/>
              </a:rPr>
              <a:t>@RequestMapping</a:t>
            </a:r>
            <a:r>
              <a:rPr lang="en-GB" sz="1200" b="0" i="0" u="none" strike="noStrike" cap="none">
                <a:solidFill>
                  <a:schemeClr val="dk1"/>
                </a:solidFill>
                <a:highlight>
                  <a:srgbClr val="FFE599"/>
                </a:highlight>
                <a:latin typeface="Arial"/>
                <a:ea typeface="Arial"/>
                <a:cs typeface="Arial"/>
                <a:sym typeface="Arial"/>
              </a:rPr>
              <a:t>(</a:t>
            </a:r>
            <a:r>
              <a:rPr lang="en-GB" sz="1200" b="1" i="0" u="none" strike="noStrike" cap="none">
                <a:solidFill>
                  <a:srgbClr val="008000"/>
                </a:solidFill>
                <a:highlight>
                  <a:srgbClr val="FFE599"/>
                </a:highlight>
                <a:latin typeface="Arial"/>
                <a:ea typeface="Arial"/>
                <a:cs typeface="Arial"/>
                <a:sym typeface="Arial"/>
              </a:rPr>
              <a:t>"/"</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String home()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1" i="0" u="none" strike="noStrike" cap="none">
                <a:solidFill>
                  <a:srgbClr val="000080"/>
                </a:solidFill>
                <a:highlight>
                  <a:srgbClr val="FFE599"/>
                </a:highlight>
                <a:latin typeface="Arial"/>
                <a:ea typeface="Arial"/>
                <a:cs typeface="Arial"/>
                <a:sym typeface="Arial"/>
              </a:rPr>
              <a:t>return </a:t>
            </a:r>
            <a:r>
              <a:rPr lang="en-GB" sz="1200" b="1" i="0" u="none" strike="noStrike" cap="none">
                <a:solidFill>
                  <a:srgbClr val="008000"/>
                </a:solidFill>
                <a:highlight>
                  <a:srgbClr val="FFE599"/>
                </a:highlight>
                <a:latin typeface="Arial"/>
                <a:ea typeface="Arial"/>
                <a:cs typeface="Arial"/>
                <a:sym typeface="Arial"/>
              </a:rPr>
              <a:t>"Hello World!"</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a:t>
            </a:r>
            <a:r>
              <a:rPr lang="en-GB" sz="1200" b="1" i="0" u="none" strike="noStrike" cap="none">
                <a:solidFill>
                  <a:srgbClr val="000080"/>
                </a:solidFill>
                <a:highlight>
                  <a:srgbClr val="FFFFFF"/>
                </a:highlight>
                <a:latin typeface="Arial"/>
                <a:ea typeface="Arial"/>
                <a:cs typeface="Arial"/>
                <a:sym typeface="Arial"/>
              </a:rPr>
              <a:t>public static void </a:t>
            </a:r>
            <a:r>
              <a:rPr lang="en-GB" sz="1200" b="0" i="0" u="none" strike="noStrike" cap="none">
                <a:solidFill>
                  <a:schemeClr val="dk1"/>
                </a:solidFill>
                <a:highlight>
                  <a:srgbClr val="FFFFFF"/>
                </a:highlight>
                <a:latin typeface="Arial"/>
                <a:ea typeface="Arial"/>
                <a:cs typeface="Arial"/>
                <a:sym typeface="Arial"/>
              </a:rPr>
              <a:t>main(String[] args)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SpringApplication.</a:t>
            </a:r>
            <a:r>
              <a:rPr lang="en-GB" sz="1200" b="0" i="1" u="none" strike="noStrike" cap="none">
                <a:solidFill>
                  <a:schemeClr val="dk1"/>
                </a:solidFill>
                <a:highlight>
                  <a:srgbClr val="FFFFFF"/>
                </a:highlight>
                <a:latin typeface="Arial"/>
                <a:ea typeface="Arial"/>
                <a:cs typeface="Arial"/>
                <a:sym typeface="Arial"/>
              </a:rPr>
              <a:t>run</a:t>
            </a:r>
            <a:r>
              <a:rPr lang="en-GB" sz="1200" b="0" i="0" u="none" strike="noStrike" cap="none">
                <a:solidFill>
                  <a:schemeClr val="dk1"/>
                </a:solidFill>
                <a:highlight>
                  <a:srgbClr val="FFFFFF"/>
                </a:highlight>
                <a:latin typeface="Arial"/>
                <a:ea typeface="Arial"/>
                <a:cs typeface="Arial"/>
                <a:sym typeface="Arial"/>
              </a:rPr>
              <a:t>(DemoApplication.</a:t>
            </a:r>
            <a:r>
              <a:rPr lang="en-GB" sz="1200" b="1" i="0" u="none" strike="noStrike" cap="none">
                <a:solidFill>
                  <a:srgbClr val="000080"/>
                </a:solidFill>
                <a:highlight>
                  <a:srgbClr val="FFFFFF"/>
                </a:highlight>
                <a:latin typeface="Arial"/>
                <a:ea typeface="Arial"/>
                <a:cs typeface="Arial"/>
                <a:sym typeface="Arial"/>
              </a:rPr>
              <a:t>class</a:t>
            </a:r>
            <a:r>
              <a:rPr lang="en-GB" sz="1200" b="0" i="0" u="none" strike="noStrike" cap="none">
                <a:solidFill>
                  <a:schemeClr val="dk1"/>
                </a:solidFill>
                <a:highlight>
                  <a:srgbClr val="FFFFFF"/>
                </a:highlight>
                <a:latin typeface="Arial"/>
                <a:ea typeface="Arial"/>
                <a:cs typeface="Arial"/>
                <a:sym typeface="Arial"/>
              </a:rPr>
              <a:t>, args);</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83949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62"/>
          <p:cNvSpPr txBox="1"/>
          <p:nvPr/>
        </p:nvSpPr>
        <p:spPr>
          <a:xfrm>
            <a:off x="616686" y="1684454"/>
            <a:ext cx="3040913"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Semibold"/>
                <a:ea typeface="Proxima Nova Semibold"/>
                <a:cs typeface="Proxima Nova Semibold"/>
                <a:sym typeface="Proxima Nova Semibold"/>
              </a:defRPr>
            </a:pPr>
            <a:r>
              <a:t>Ok, but how do I know that I’m </a:t>
            </a:r>
            <a:r>
              <a:rPr>
                <a:solidFill>
                  <a:schemeClr val="accent2"/>
                </a:solidFill>
              </a:rPr>
              <a:t>doing well </a:t>
            </a:r>
            <a:r>
              <a:t>at software?</a:t>
            </a:r>
          </a:p>
        </p:txBody>
      </p:sp>
      <p:sp>
        <p:nvSpPr>
          <p:cNvPr id="263" name="Shape 63"/>
          <p:cNvSpPr txBox="1"/>
          <p:nvPr/>
        </p:nvSpPr>
        <p:spPr>
          <a:xfrm>
            <a:off x="4104166" y="555627"/>
            <a:ext cx="4380615" cy="4003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1800" b="1">
                <a:solidFill>
                  <a:schemeClr val="accent2"/>
                </a:solidFill>
                <a:latin typeface="Proxima Nova Rg"/>
                <a:ea typeface="Proxima Nova Rg"/>
                <a:cs typeface="Proxima Nova Rg"/>
                <a:sym typeface="Proxima Nova Rg"/>
              </a:defRPr>
            </a:pPr>
            <a:r>
              <a:t>Improved speed. </a:t>
            </a:r>
            <a:r>
              <a:rPr b="0">
                <a:solidFill>
                  <a:srgbClr val="FFFFFF"/>
                </a:solidFill>
              </a:rPr>
              <a:t>Faster cycle time, more frequently deployments.</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scale. </a:t>
            </a:r>
            <a:r>
              <a:rPr b="0">
                <a:solidFill>
                  <a:srgbClr val="FFFFFF"/>
                </a:solidFill>
              </a:rPr>
              <a:t>More requests per second to apps and services.</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stability. </a:t>
            </a:r>
            <a:r>
              <a:rPr b="0">
                <a:solidFill>
                  <a:srgbClr val="FFFFFF"/>
                </a:solidFill>
              </a:rPr>
              <a:t>Greater uptime of customer-facing service.</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security. </a:t>
            </a:r>
            <a:r>
              <a:rPr b="0">
                <a:solidFill>
                  <a:srgbClr val="FFFFFF"/>
                </a:solidFill>
              </a:rPr>
              <a:t>Achieving 100% patch coverage.</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simplicity. </a:t>
            </a:r>
            <a:r>
              <a:rPr b="0">
                <a:solidFill>
                  <a:srgbClr val="FFFFFF"/>
                </a:solidFill>
              </a:rPr>
              <a:t>Reduce complexity of processes and tools.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6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63">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6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6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26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6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1"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Hello World Web App</a:t>
            </a:r>
            <a:endParaRPr sz="2800" b="1" i="0" u="none" strike="noStrike" cap="none">
              <a:solidFill>
                <a:schemeClr val="accent1"/>
              </a:solidFill>
              <a:latin typeface="Arial"/>
              <a:ea typeface="Arial"/>
              <a:cs typeface="Arial"/>
              <a:sym typeface="Arial"/>
            </a:endParaRPr>
          </a:p>
        </p:txBody>
      </p:sp>
      <p:sp>
        <p:nvSpPr>
          <p:cNvPr id="465" name="Shape 465"/>
          <p:cNvSpPr txBox="1">
            <a:spLocks noGrp="1"/>
          </p:cNvSpPr>
          <p:nvPr>
            <p:ph type="body" idx="2"/>
          </p:nvPr>
        </p:nvSpPr>
        <p:spPr>
          <a:xfrm>
            <a:off x="189300" y="751991"/>
            <a:ext cx="5956200" cy="433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package </a:t>
            </a:r>
            <a:r>
              <a:rPr lang="en-GB" sz="1200" b="0" i="0" u="none" strike="noStrike" cap="none">
                <a:solidFill>
                  <a:schemeClr val="dk1"/>
                </a:solidFill>
                <a:highlight>
                  <a:srgbClr val="FFFFFF"/>
                </a:highlight>
                <a:latin typeface="Arial"/>
                <a:ea typeface="Arial"/>
                <a:cs typeface="Arial"/>
                <a:sym typeface="Arial"/>
              </a:rPr>
              <a:t>com.example.demo;</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org.springframework.boot.SpringApplication;</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org.springframework.boot.autoconfigure.</a:t>
            </a:r>
            <a:r>
              <a:rPr lang="en-GB" sz="1200" b="0" i="0" u="none" strike="noStrike" cap="none">
                <a:solidFill>
                  <a:srgbClr val="808000"/>
                </a:solidFill>
                <a:highlight>
                  <a:srgbClr val="FFFFFF"/>
                </a:highlight>
                <a:latin typeface="Arial"/>
                <a:ea typeface="Arial"/>
                <a:cs typeface="Arial"/>
                <a:sym typeface="Arial"/>
              </a:rPr>
              <a:t>SpringBootApplication</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RequestMapping</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RestController</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rgbClr val="808000"/>
                </a:solidFill>
                <a:highlight>
                  <a:srgbClr val="FFE599"/>
                </a:highlight>
                <a:latin typeface="Arial"/>
                <a:ea typeface="Arial"/>
                <a:cs typeface="Arial"/>
                <a:sym typeface="Arial"/>
              </a:rPr>
              <a:t>@RestController</a:t>
            </a:r>
            <a:endParaRPr sz="1200" b="0" i="0" u="none" strike="noStrike" cap="none">
              <a:solidFill>
                <a:srgbClr val="808000"/>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rgbClr val="808000"/>
                </a:solidFill>
                <a:highlight>
                  <a:srgbClr val="FFFFFF"/>
                </a:highlight>
                <a:latin typeface="Arial"/>
                <a:ea typeface="Arial"/>
                <a:cs typeface="Arial"/>
                <a:sym typeface="Arial"/>
              </a:rPr>
              <a:t>@SpringBootApplication</a:t>
            </a:r>
            <a:endParaRPr sz="1200" b="0" i="0" u="none" strike="noStrike" cap="none">
              <a:solidFill>
                <a:srgbClr val="808000"/>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public class </a:t>
            </a:r>
            <a:r>
              <a:rPr lang="en-GB" sz="1200" b="0" i="0" u="none" strike="noStrike" cap="none">
                <a:solidFill>
                  <a:schemeClr val="dk1"/>
                </a:solidFill>
                <a:highlight>
                  <a:srgbClr val="FFFFFF"/>
                </a:highlight>
                <a:latin typeface="Arial"/>
                <a:ea typeface="Arial"/>
                <a:cs typeface="Arial"/>
                <a:sym typeface="Arial"/>
              </a:rPr>
              <a:t>DemoApplication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0" i="0" u="none" strike="noStrike" cap="none">
                <a:solidFill>
                  <a:srgbClr val="808000"/>
                </a:solidFill>
                <a:highlight>
                  <a:srgbClr val="FFE599"/>
                </a:highlight>
                <a:latin typeface="Arial"/>
                <a:ea typeface="Arial"/>
                <a:cs typeface="Arial"/>
                <a:sym typeface="Arial"/>
              </a:rPr>
              <a:t>@RequestMapping</a:t>
            </a:r>
            <a:r>
              <a:rPr lang="en-GB" sz="1200" b="0" i="0" u="none" strike="noStrike" cap="none">
                <a:solidFill>
                  <a:schemeClr val="dk1"/>
                </a:solidFill>
                <a:highlight>
                  <a:srgbClr val="FFE599"/>
                </a:highlight>
                <a:latin typeface="Arial"/>
                <a:ea typeface="Arial"/>
                <a:cs typeface="Arial"/>
                <a:sym typeface="Arial"/>
              </a:rPr>
              <a:t>(</a:t>
            </a:r>
            <a:r>
              <a:rPr lang="en-GB" sz="1200" b="1" i="0" u="none" strike="noStrike" cap="none">
                <a:solidFill>
                  <a:srgbClr val="008000"/>
                </a:solidFill>
                <a:highlight>
                  <a:srgbClr val="FFE599"/>
                </a:highlight>
                <a:latin typeface="Arial"/>
                <a:ea typeface="Arial"/>
                <a:cs typeface="Arial"/>
                <a:sym typeface="Arial"/>
              </a:rPr>
              <a:t>"/"</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String home()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1" i="0" u="none" strike="noStrike" cap="none">
                <a:solidFill>
                  <a:srgbClr val="000080"/>
                </a:solidFill>
                <a:highlight>
                  <a:srgbClr val="FFE599"/>
                </a:highlight>
                <a:latin typeface="Arial"/>
                <a:ea typeface="Arial"/>
                <a:cs typeface="Arial"/>
                <a:sym typeface="Arial"/>
              </a:rPr>
              <a:t>return </a:t>
            </a:r>
            <a:r>
              <a:rPr lang="en-GB" sz="1200" b="1" i="0" u="none" strike="noStrike" cap="none">
                <a:solidFill>
                  <a:srgbClr val="008000"/>
                </a:solidFill>
                <a:highlight>
                  <a:srgbClr val="FFE599"/>
                </a:highlight>
                <a:latin typeface="Arial"/>
                <a:ea typeface="Arial"/>
                <a:cs typeface="Arial"/>
                <a:sym typeface="Arial"/>
              </a:rPr>
              <a:t>"Hello World!"</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a:t>
            </a:r>
            <a:r>
              <a:rPr lang="en-GB" sz="1200" b="1" i="0" u="none" strike="noStrike" cap="none">
                <a:solidFill>
                  <a:srgbClr val="000080"/>
                </a:solidFill>
                <a:highlight>
                  <a:srgbClr val="FFFFFF"/>
                </a:highlight>
                <a:latin typeface="Arial"/>
                <a:ea typeface="Arial"/>
                <a:cs typeface="Arial"/>
                <a:sym typeface="Arial"/>
              </a:rPr>
              <a:t>public static void </a:t>
            </a:r>
            <a:r>
              <a:rPr lang="en-GB" sz="1200" b="0" i="0" u="none" strike="noStrike" cap="none">
                <a:solidFill>
                  <a:schemeClr val="dk1"/>
                </a:solidFill>
                <a:highlight>
                  <a:srgbClr val="FFFFFF"/>
                </a:highlight>
                <a:latin typeface="Arial"/>
                <a:ea typeface="Arial"/>
                <a:cs typeface="Arial"/>
                <a:sym typeface="Arial"/>
              </a:rPr>
              <a:t>main(String[] args)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SpringApplication.</a:t>
            </a:r>
            <a:r>
              <a:rPr lang="en-GB" sz="1200" b="0" i="1" u="none" strike="noStrike" cap="none">
                <a:solidFill>
                  <a:schemeClr val="dk1"/>
                </a:solidFill>
                <a:highlight>
                  <a:srgbClr val="FFFFFF"/>
                </a:highlight>
                <a:latin typeface="Arial"/>
                <a:ea typeface="Arial"/>
                <a:cs typeface="Arial"/>
                <a:sym typeface="Arial"/>
              </a:rPr>
              <a:t>run</a:t>
            </a:r>
            <a:r>
              <a:rPr lang="en-GB" sz="1200" b="0" i="0" u="none" strike="noStrike" cap="none">
                <a:solidFill>
                  <a:schemeClr val="dk1"/>
                </a:solidFill>
                <a:highlight>
                  <a:srgbClr val="FFFFFF"/>
                </a:highlight>
                <a:latin typeface="Arial"/>
                <a:ea typeface="Arial"/>
                <a:cs typeface="Arial"/>
                <a:sym typeface="Arial"/>
              </a:rPr>
              <a:t>(DemoApplication.</a:t>
            </a:r>
            <a:r>
              <a:rPr lang="en-GB" sz="1200" b="1" i="0" u="none" strike="noStrike" cap="none">
                <a:solidFill>
                  <a:srgbClr val="000080"/>
                </a:solidFill>
                <a:highlight>
                  <a:srgbClr val="FFFFFF"/>
                </a:highlight>
                <a:latin typeface="Arial"/>
                <a:ea typeface="Arial"/>
                <a:cs typeface="Arial"/>
                <a:sym typeface="Arial"/>
              </a:rPr>
              <a:t>class</a:t>
            </a:r>
            <a:r>
              <a:rPr lang="en-GB" sz="1200" b="0" i="0" u="none" strike="noStrike" cap="none">
                <a:solidFill>
                  <a:schemeClr val="dk1"/>
                </a:solidFill>
                <a:highlight>
                  <a:srgbClr val="FFFFFF"/>
                </a:highlight>
                <a:latin typeface="Arial"/>
                <a:ea typeface="Arial"/>
                <a:cs typeface="Arial"/>
                <a:sym typeface="Arial"/>
              </a:rPr>
              <a:t>, args);</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2"/>
              </a:solidFill>
              <a:latin typeface="Arial"/>
              <a:ea typeface="Arial"/>
              <a:cs typeface="Arial"/>
              <a:sym typeface="Arial"/>
            </a:endParaRPr>
          </a:p>
        </p:txBody>
      </p:sp>
      <p:pic>
        <p:nvPicPr>
          <p:cNvPr id="466" name="Shape 466"/>
          <p:cNvPicPr preferRelativeResize="0"/>
          <p:nvPr/>
        </p:nvPicPr>
        <p:blipFill rotWithShape="1">
          <a:blip r:embed="rId3">
            <a:alphaModFix/>
          </a:blip>
          <a:srcRect/>
          <a:stretch/>
        </p:blipFill>
        <p:spPr>
          <a:xfrm>
            <a:off x="4777125" y="2273875"/>
            <a:ext cx="4116050" cy="2290675"/>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680346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Demystifying @SpringBootApplication</a:t>
            </a:r>
            <a:endParaRPr/>
          </a:p>
        </p:txBody>
      </p:sp>
      <p:sp>
        <p:nvSpPr>
          <p:cNvPr id="472" name="Shape 4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What Happened?</a:t>
            </a:r>
            <a:endParaRPr/>
          </a:p>
        </p:txBody>
      </p:sp>
      <p:sp>
        <p:nvSpPr>
          <p:cNvPr id="473" name="Shape 473"/>
          <p:cNvSpPr txBox="1">
            <a:spLocks noGrp="1"/>
          </p:cNvSpPr>
          <p:nvPr>
            <p:ph type="body" idx="2"/>
          </p:nvPr>
        </p:nvSpPr>
        <p:spPr>
          <a:xfrm>
            <a:off x="289150" y="1214375"/>
            <a:ext cx="3615600" cy="323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solidFill>
                  <a:srgbClr val="000000"/>
                </a:solidFill>
              </a:rPr>
              <a:t>Convenience annotation equivalent to:</a:t>
            </a:r>
            <a:endParaRPr dirty="0">
              <a:solidFill>
                <a:srgbClr val="000000"/>
              </a:solidFill>
            </a:endParaRPr>
          </a:p>
          <a:p>
            <a:pPr marL="0" lvl="0" indent="0">
              <a:spcBef>
                <a:spcPts val="0"/>
              </a:spcBef>
              <a:spcAft>
                <a:spcPts val="0"/>
              </a:spcAft>
              <a:buNone/>
            </a:pPr>
            <a:endParaRPr dirty="0">
              <a:solidFill>
                <a:srgbClr val="000000"/>
              </a:solidFill>
            </a:endParaRPr>
          </a:p>
          <a:p>
            <a:pPr marL="0" lvl="0" indent="0">
              <a:lnSpc>
                <a:spcPct val="150000"/>
              </a:lnSpc>
              <a:spcBef>
                <a:spcPts val="0"/>
              </a:spcBef>
              <a:spcAft>
                <a:spcPts val="0"/>
              </a:spcAft>
              <a:buNone/>
            </a:pPr>
            <a:r>
              <a:rPr lang="en-GB" b="1" dirty="0">
                <a:solidFill>
                  <a:srgbClr val="000000"/>
                </a:solidFill>
              </a:rPr>
              <a:t>@</a:t>
            </a:r>
            <a:r>
              <a:rPr lang="en-GB" b="1" dirty="0" err="1">
                <a:solidFill>
                  <a:srgbClr val="000000"/>
                </a:solidFill>
              </a:rPr>
              <a:t>SpringBootConfiguration</a:t>
            </a:r>
            <a:endParaRPr b="1" dirty="0">
              <a:solidFill>
                <a:srgbClr val="000000"/>
              </a:solidFill>
            </a:endParaRPr>
          </a:p>
          <a:p>
            <a:pPr marL="0" lvl="0" indent="0">
              <a:lnSpc>
                <a:spcPct val="150000"/>
              </a:lnSpc>
              <a:spcBef>
                <a:spcPts val="0"/>
              </a:spcBef>
              <a:spcAft>
                <a:spcPts val="0"/>
              </a:spcAft>
              <a:buNone/>
            </a:pPr>
            <a:r>
              <a:rPr lang="en-GB" b="1" dirty="0">
                <a:solidFill>
                  <a:srgbClr val="000000"/>
                </a:solidFill>
              </a:rPr>
              <a:t>@</a:t>
            </a:r>
            <a:r>
              <a:rPr lang="en-GB" b="1" dirty="0" err="1">
                <a:solidFill>
                  <a:srgbClr val="000000"/>
                </a:solidFill>
              </a:rPr>
              <a:t>ComponentScan</a:t>
            </a:r>
            <a:endParaRPr b="1" dirty="0">
              <a:solidFill>
                <a:srgbClr val="000000"/>
              </a:solidFill>
            </a:endParaRPr>
          </a:p>
          <a:p>
            <a:pPr marL="0" lvl="0" indent="0">
              <a:lnSpc>
                <a:spcPct val="150000"/>
              </a:lnSpc>
              <a:spcBef>
                <a:spcPts val="0"/>
              </a:spcBef>
              <a:spcAft>
                <a:spcPts val="0"/>
              </a:spcAft>
              <a:buNone/>
            </a:pPr>
            <a:r>
              <a:rPr lang="en-GB" b="1" dirty="0">
                <a:solidFill>
                  <a:srgbClr val="000000"/>
                </a:solidFill>
              </a:rPr>
              <a:t>@</a:t>
            </a:r>
            <a:r>
              <a:rPr lang="en-GB" b="1" dirty="0" err="1">
                <a:solidFill>
                  <a:srgbClr val="000000"/>
                </a:solidFill>
              </a:rPr>
              <a:t>EnableAutoConfiguration</a:t>
            </a:r>
            <a:endParaRPr b="1" dirty="0">
              <a:solidFill>
                <a:srgbClr val="000000"/>
              </a:solidFill>
            </a:endParaRPr>
          </a:p>
          <a:p>
            <a:pPr marL="0" lvl="0" indent="0">
              <a:spcBef>
                <a:spcPts val="0"/>
              </a:spcBef>
              <a:spcAft>
                <a:spcPts val="0"/>
              </a:spcAft>
              <a:buNone/>
            </a:pPr>
            <a:endParaRPr b="1" dirty="0"/>
          </a:p>
        </p:txBody>
      </p:sp>
      <p:pic>
        <p:nvPicPr>
          <p:cNvPr id="474" name="Shape 474"/>
          <p:cNvPicPr preferRelativeResize="0"/>
          <p:nvPr/>
        </p:nvPicPr>
        <p:blipFill>
          <a:blip r:embed="rId3">
            <a:alphaModFix/>
          </a:blip>
          <a:stretch>
            <a:fillRect/>
          </a:stretch>
        </p:blipFill>
        <p:spPr>
          <a:xfrm>
            <a:off x="4068475" y="1209600"/>
            <a:ext cx="4863424" cy="3320299"/>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624709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4" name="Shape 63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Remember</a:t>
            </a:r>
            <a:endParaRPr dirty="0"/>
          </a:p>
        </p:txBody>
      </p:sp>
      <p:sp>
        <p:nvSpPr>
          <p:cNvPr id="635" name="Shape 635"/>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Easy to get started</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Starters dramatically simplify dependency management</a:t>
            </a:r>
            <a:endParaRPr dirty="0">
              <a:solidFill>
                <a:srgbClr val="000000"/>
              </a:solidFill>
            </a:endParaRPr>
          </a:p>
          <a:p>
            <a:pPr marL="457200" lvl="0" indent="-330200" rtl="0">
              <a:spcBef>
                <a:spcPts val="0"/>
              </a:spcBef>
              <a:spcAft>
                <a:spcPts val="0"/>
              </a:spcAft>
              <a:buSzPts val="1600"/>
              <a:buChar char="●"/>
            </a:pPr>
            <a:r>
              <a:rPr lang="en-GB" dirty="0" err="1" smtClean="0">
                <a:solidFill>
                  <a:srgbClr val="000000"/>
                </a:solidFill>
              </a:rPr>
              <a:t>SpringBoot</a:t>
            </a:r>
            <a:r>
              <a:rPr lang="en-GB" dirty="0" smtClean="0">
                <a:solidFill>
                  <a:srgbClr val="000000"/>
                </a:solidFill>
              </a:rPr>
              <a:t> packaging </a:t>
            </a:r>
            <a:r>
              <a:rPr lang="en-GB" dirty="0">
                <a:solidFill>
                  <a:srgbClr val="000000"/>
                </a:solidFill>
              </a:rPr>
              <a:t>as self-contained, executable (“fat”) jar</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Opinionated - like pairing with the Spring team!</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Configurable - easy to diverge from opinionated defaults</a:t>
            </a:r>
            <a:endParaRPr dirty="0">
              <a:solidFill>
                <a:srgbClr val="000000"/>
              </a:solidFill>
            </a:endParaRPr>
          </a:p>
          <a:p>
            <a:pPr marL="457200" lvl="0" indent="-330200">
              <a:spcBef>
                <a:spcPts val="0"/>
              </a:spcBef>
              <a:spcAft>
                <a:spcPts val="0"/>
              </a:spcAft>
              <a:buSzPts val="1600"/>
              <a:buChar char="●"/>
            </a:pPr>
            <a:r>
              <a:rPr lang="en-GB" dirty="0">
                <a:solidFill>
                  <a:srgbClr val="000000"/>
                </a:solidFill>
              </a:rPr>
              <a:t>Demystified “magic” of conditional auto-configuration</a:t>
            </a:r>
            <a:endParaRPr dirty="0">
              <a:solidFill>
                <a:srgbClr val="000000"/>
              </a:solidFill>
            </a:endParaRPr>
          </a:p>
        </p:txBody>
      </p:sp>
    </p:spTree>
    <p:extLst>
      <p:ext uri="{BB962C8B-B14F-4D97-AF65-F5344CB8AC3E}">
        <p14:creationId xmlns:p14="http://schemas.microsoft.com/office/powerpoint/2010/main" val="1651853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293950"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4630208"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2459416"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680097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2459425"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Health</a:t>
            </a:r>
            <a:endParaRPr sz="1500" b="1">
              <a:solidFill>
                <a:schemeClr val="dk1"/>
              </a:solidFill>
              <a:latin typeface="Proxima Nova"/>
              <a:ea typeface="Proxima Nova"/>
              <a:cs typeface="Proxima Nova"/>
              <a:sym typeface="Proxima Nova"/>
            </a:endParaRPr>
          </a:p>
        </p:txBody>
      </p:sp>
      <p:sp>
        <p:nvSpPr>
          <p:cNvPr id="222" name="Shape 222"/>
          <p:cNvSpPr txBox="1"/>
          <p:nvPr/>
        </p:nvSpPr>
        <p:spPr>
          <a:xfrm>
            <a:off x="2349625"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Disk Space</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Data Source Connection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JMS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Rabbit</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Redis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23" name="Shape 223"/>
          <p:cNvSpPr txBox="1"/>
          <p:nvPr/>
        </p:nvSpPr>
        <p:spPr>
          <a:xfrm>
            <a:off x="293950"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Metrics</a:t>
            </a:r>
            <a:endParaRPr sz="1500" b="1">
              <a:solidFill>
                <a:schemeClr val="dk1"/>
              </a:solidFill>
              <a:latin typeface="Proxima Nova"/>
              <a:ea typeface="Proxima Nova"/>
              <a:cs typeface="Proxima Nova"/>
              <a:sym typeface="Proxima Nova"/>
            </a:endParaRPr>
          </a:p>
        </p:txBody>
      </p:sp>
      <p:sp>
        <p:nvSpPr>
          <p:cNvPr id="224" name="Shape 224"/>
          <p:cNvSpPr txBox="1"/>
          <p:nvPr/>
        </p:nvSpPr>
        <p:spPr>
          <a:xfrm>
            <a:off x="4631250" y="16002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Data</a:t>
            </a:r>
            <a:endParaRPr sz="1500" b="1">
              <a:solidFill>
                <a:schemeClr val="dk1"/>
              </a:solidFill>
              <a:latin typeface="Proxima Nova"/>
              <a:ea typeface="Proxima Nova"/>
              <a:cs typeface="Proxima Nova"/>
              <a:sym typeface="Proxima Nova"/>
            </a:endParaRPr>
          </a:p>
        </p:txBody>
      </p:sp>
      <p:sp>
        <p:nvSpPr>
          <p:cNvPr id="225" name="Shape 225"/>
          <p:cNvSpPr/>
          <p:nvPr/>
        </p:nvSpPr>
        <p:spPr>
          <a:xfrm>
            <a:off x="1090088" y="1038946"/>
            <a:ext cx="452700" cy="4533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6" name="Shape 226"/>
          <p:cNvSpPr/>
          <p:nvPr/>
        </p:nvSpPr>
        <p:spPr>
          <a:xfrm>
            <a:off x="7565655" y="1040775"/>
            <a:ext cx="526800" cy="478500"/>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7" name="Shape 227"/>
          <p:cNvSpPr/>
          <p:nvPr/>
        </p:nvSpPr>
        <p:spPr>
          <a:xfrm>
            <a:off x="5458462" y="1064867"/>
            <a:ext cx="402300" cy="4017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w="9525" cap="flat" cmpd="sng">
            <a:solidFill>
              <a:srgbClr val="1AB9A5"/>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8" name="Shape 228"/>
          <p:cNvSpPr/>
          <p:nvPr/>
        </p:nvSpPr>
        <p:spPr>
          <a:xfrm>
            <a:off x="3196914" y="1025423"/>
            <a:ext cx="585900" cy="478500"/>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9" name="Shape 229"/>
          <p:cNvSpPr txBox="1"/>
          <p:nvPr/>
        </p:nvSpPr>
        <p:spPr>
          <a:xfrm>
            <a:off x="178850"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Record</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Gauges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Counters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Compose</a:t>
            </a:r>
            <a:endParaRPr>
              <a:latin typeface="Proxima Nova"/>
              <a:ea typeface="Proxima Nova"/>
              <a:cs typeface="Proxima Nova"/>
              <a:sym typeface="Proxima Nova"/>
            </a:endParaRPr>
          </a:p>
          <a:p>
            <a:pPr marL="0" lvl="0" indent="0" rtl="0">
              <a:lnSpc>
                <a:spcPct val="150000"/>
              </a:lnSpc>
              <a:spcBef>
                <a:spcPts val="600"/>
              </a:spcBef>
              <a:spcAft>
                <a:spcPts val="600"/>
              </a:spcAft>
              <a:buNone/>
            </a:pPr>
            <a:endParaRPr>
              <a:latin typeface="Proxima Nova"/>
              <a:ea typeface="Proxima Nova"/>
              <a:cs typeface="Proxima Nova"/>
              <a:sym typeface="Proxima Nova"/>
            </a:endParaRPr>
          </a:p>
        </p:txBody>
      </p:sp>
      <p:sp>
        <p:nvSpPr>
          <p:cNvPr id="230" name="Shape 230"/>
          <p:cNvSpPr txBox="1"/>
          <p:nvPr/>
        </p:nvSpPr>
        <p:spPr>
          <a:xfrm>
            <a:off x="4515025" y="1970125"/>
            <a:ext cx="2165400" cy="26967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Proxima Nova"/>
              <a:buChar char="●"/>
            </a:pPr>
            <a:r>
              <a:rPr lang="en">
                <a:latin typeface="Proxima Nova"/>
                <a:ea typeface="Proxima Nova"/>
                <a:cs typeface="Proxima Nova"/>
                <a:sym typeface="Proxima Nova"/>
              </a:rPr>
              <a:t>Liquibase</a:t>
            </a:r>
            <a:endParaRPr>
              <a:latin typeface="Proxima Nova"/>
              <a:ea typeface="Proxima Nova"/>
              <a:cs typeface="Proxima Nova"/>
              <a:sym typeface="Proxima Nova"/>
            </a:endParaRPr>
          </a:p>
          <a:p>
            <a:pPr marL="457200" lvl="0" indent="-317500" rtl="0">
              <a:spcBef>
                <a:spcPts val="1000"/>
              </a:spcBef>
              <a:spcAft>
                <a:spcPts val="0"/>
              </a:spcAft>
              <a:buSzPts val="1400"/>
              <a:buFont typeface="Proxima Nova"/>
              <a:buChar char="●"/>
            </a:pPr>
            <a:r>
              <a:rPr lang="en">
                <a:latin typeface="Proxima Nova"/>
                <a:ea typeface="Proxima Nova"/>
                <a:cs typeface="Proxima Nova"/>
                <a:sym typeface="Proxima Nova"/>
              </a:rPr>
              <a:t>Flyway</a:t>
            </a:r>
            <a:endParaRPr>
              <a:latin typeface="Proxima Nova"/>
              <a:ea typeface="Proxima Nova"/>
              <a:cs typeface="Proxima Nova"/>
              <a:sym typeface="Proxima Nova"/>
            </a:endParaRPr>
          </a:p>
          <a:p>
            <a:pPr marL="457200" lvl="0" indent="-317500" rtl="0">
              <a:spcBef>
                <a:spcPts val="1000"/>
              </a:spcBef>
              <a:spcAft>
                <a:spcPts val="1000"/>
              </a:spcAft>
              <a:buSzPts val="1400"/>
              <a:buFont typeface="Proxima Nova"/>
              <a:buChar char="●"/>
            </a:pPr>
            <a:r>
              <a:rPr lang="en">
                <a:latin typeface="Proxima Nova"/>
                <a:ea typeface="Proxima Nova"/>
                <a:cs typeface="Proxima Nova"/>
                <a:sym typeface="Proxima Nova"/>
              </a:rPr>
              <a:t>Configuration</a:t>
            </a:r>
            <a:endParaRPr>
              <a:latin typeface="Proxima Nova"/>
              <a:ea typeface="Proxima Nova"/>
              <a:cs typeface="Proxima Nova"/>
              <a:sym typeface="Proxima Nova"/>
            </a:endParaRPr>
          </a:p>
        </p:txBody>
      </p:sp>
      <p:sp>
        <p:nvSpPr>
          <p:cNvPr id="231" name="Shape 231"/>
          <p:cNvSpPr txBox="1"/>
          <p:nvPr/>
        </p:nvSpPr>
        <p:spPr>
          <a:xfrm>
            <a:off x="6691175" y="1970121"/>
            <a:ext cx="2165400" cy="26967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Build Info</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Git Version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Build Date</a:t>
            </a:r>
            <a:endParaRPr>
              <a:latin typeface="Proxima Nova"/>
              <a:ea typeface="Proxima Nova"/>
              <a:cs typeface="Proxima Nova"/>
              <a:sym typeface="Proxima Nova"/>
            </a:endParaRPr>
          </a:p>
        </p:txBody>
      </p:sp>
      <p:sp>
        <p:nvSpPr>
          <p:cNvPr id="232" name="Shape 232"/>
          <p:cNvSpPr txBox="1"/>
          <p:nvPr/>
        </p:nvSpPr>
        <p:spPr>
          <a:xfrm>
            <a:off x="6800975" y="16002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Info</a:t>
            </a:r>
            <a:endParaRPr sz="1500" b="1">
              <a:solidFill>
                <a:schemeClr val="dk1"/>
              </a:solidFill>
              <a:latin typeface="Proxima Nova"/>
              <a:ea typeface="Proxima Nova"/>
              <a:cs typeface="Proxima Nova"/>
              <a:sym typeface="Proxima Nova"/>
            </a:endParaRPr>
          </a:p>
        </p:txBody>
      </p:sp>
      <p:sp>
        <p:nvSpPr>
          <p:cNvPr id="233" name="Shape 233"/>
          <p:cNvSpPr/>
          <p:nvPr/>
        </p:nvSpPr>
        <p:spPr>
          <a:xfrm rot="10800000" flipH="1">
            <a:off x="4196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rot="10800000" flipH="1">
            <a:off x="258777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rot="10800000" flipH="1">
            <a:off x="4755900"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rot="10800000" flipH="1">
            <a:off x="69240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Actuator</a:t>
            </a:r>
            <a:endParaRPr dirty="0">
              <a:solidFill>
                <a:srgbClr val="008774"/>
              </a:solidFill>
            </a:endParaRPr>
          </a:p>
        </p:txBody>
      </p:sp>
    </p:spTree>
    <p:extLst>
      <p:ext uri="{BB962C8B-B14F-4D97-AF65-F5344CB8AC3E}">
        <p14:creationId xmlns:p14="http://schemas.microsoft.com/office/powerpoint/2010/main" val="276331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accent1"/>
              </a:buClr>
              <a:buSzPts val="1400"/>
              <a:buFont typeface="Arial"/>
              <a:buNone/>
            </a:pPr>
            <a:r>
              <a:rPr lang="en-GB" dirty="0"/>
              <a:t>Actuator </a:t>
            </a:r>
            <a:r>
              <a:rPr lang="en-GB" dirty="0" smtClean="0"/>
              <a:t>Information- </a:t>
            </a:r>
            <a:r>
              <a:rPr lang="en-GB" dirty="0"/>
              <a:t>Types</a:t>
            </a:r>
            <a:endParaRPr dirty="0"/>
          </a:p>
        </p:txBody>
      </p:sp>
      <p:sp>
        <p:nvSpPr>
          <p:cNvPr id="719" name="Shape 719"/>
          <p:cNvSpPr txBox="1"/>
          <p:nvPr/>
        </p:nvSpPr>
        <p:spPr>
          <a:xfrm>
            <a:off x="538480" y="2256960"/>
            <a:ext cx="2458800" cy="17544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Configuration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/beans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/autoconfig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/env</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/configprops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/controller</a:t>
            </a:r>
            <a:endParaRPr sz="1400" b="0" i="0" u="none" strike="noStrike" cap="none">
              <a:solidFill>
                <a:srgbClr val="000000"/>
              </a:solidFill>
              <a:latin typeface="Arial"/>
              <a:ea typeface="Arial"/>
              <a:cs typeface="Arial"/>
              <a:sym typeface="Arial"/>
            </a:endParaRPr>
          </a:p>
        </p:txBody>
      </p:sp>
      <p:sp>
        <p:nvSpPr>
          <p:cNvPr id="720" name="Shape 720"/>
          <p:cNvSpPr txBox="1"/>
          <p:nvPr/>
        </p:nvSpPr>
        <p:spPr>
          <a:xfrm>
            <a:off x="6146800" y="2246800"/>
            <a:ext cx="2458800" cy="9234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Miscellaneous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/shutdown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/info</a:t>
            </a:r>
            <a:endParaRPr sz="1400" b="0" i="0" u="none" strike="noStrike" cap="none">
              <a:solidFill>
                <a:srgbClr val="000000"/>
              </a:solidFill>
              <a:latin typeface="Arial"/>
              <a:ea typeface="Arial"/>
              <a:cs typeface="Arial"/>
              <a:sym typeface="Arial"/>
            </a:endParaRPr>
          </a:p>
        </p:txBody>
      </p:sp>
      <p:sp>
        <p:nvSpPr>
          <p:cNvPr id="721" name="Shape 721"/>
          <p:cNvSpPr txBox="1"/>
          <p:nvPr/>
        </p:nvSpPr>
        <p:spPr>
          <a:xfrm>
            <a:off x="3352800" y="2256960"/>
            <a:ext cx="2458800" cy="12003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Metrics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/metrics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/trace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/dump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0931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Report application metrics</a:t>
            </a:r>
            <a:endParaRPr/>
          </a:p>
        </p:txBody>
      </p:sp>
      <p:sp>
        <p:nvSpPr>
          <p:cNvPr id="735" name="Shape 73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/metrics</a:t>
            </a:r>
            <a:endParaRPr/>
          </a:p>
        </p:txBody>
      </p:sp>
      <p:sp>
        <p:nvSpPr>
          <p:cNvPr id="736" name="Shape 73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dirty="0"/>
              <a:t>Memory usage</a:t>
            </a:r>
            <a:endParaRPr b="1" dirty="0"/>
          </a:p>
          <a:p>
            <a:pPr marL="0" lvl="0" indent="0">
              <a:spcBef>
                <a:spcPts val="0"/>
              </a:spcBef>
              <a:spcAft>
                <a:spcPts val="0"/>
              </a:spcAft>
              <a:buNone/>
            </a:pPr>
            <a:r>
              <a:rPr lang="en-GB" b="1" dirty="0"/>
              <a:t>HTTP Request Counters</a:t>
            </a:r>
            <a:endParaRPr b="1" dirty="0"/>
          </a:p>
          <a:p>
            <a:pPr marL="0" lvl="0" indent="0">
              <a:spcBef>
                <a:spcPts val="0"/>
              </a:spcBef>
              <a:spcAft>
                <a:spcPts val="0"/>
              </a:spcAft>
              <a:buNone/>
            </a:pPr>
            <a:r>
              <a:rPr lang="en-GB" b="1" dirty="0"/>
              <a:t>And more...</a:t>
            </a:r>
            <a:endParaRPr b="1" dirty="0"/>
          </a:p>
        </p:txBody>
      </p:sp>
      <p:pic>
        <p:nvPicPr>
          <p:cNvPr id="737" name="Shape 737" descr="metrics.png"/>
          <p:cNvPicPr preferRelativeResize="0"/>
          <p:nvPr/>
        </p:nvPicPr>
        <p:blipFill rotWithShape="1">
          <a:blip r:embed="rId3">
            <a:alphaModFix/>
          </a:blip>
          <a:srcRect l="30437" r="27187"/>
          <a:stretch/>
        </p:blipFill>
        <p:spPr>
          <a:xfrm>
            <a:off x="4925650" y="1334525"/>
            <a:ext cx="3487101" cy="3090600"/>
          </a:xfrm>
          <a:prstGeom prst="rect">
            <a:avLst/>
          </a:prstGeom>
          <a:noFill/>
          <a:ln>
            <a:noFill/>
          </a:ln>
        </p:spPr>
      </p:pic>
    </p:spTree>
    <p:extLst>
      <p:ext uri="{BB962C8B-B14F-4D97-AF65-F5344CB8AC3E}">
        <p14:creationId xmlns:p14="http://schemas.microsoft.com/office/powerpoint/2010/main" val="3936172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Auto-Configured Health Indicators</a:t>
            </a:r>
            <a:endParaRPr dirty="0">
              <a:solidFill>
                <a:srgbClr val="008774"/>
              </a:solidFill>
            </a:endParaRPr>
          </a:p>
        </p:txBody>
      </p:sp>
      <p:graphicFrame>
        <p:nvGraphicFramePr>
          <p:cNvPr id="243" name="Shape 243"/>
          <p:cNvGraphicFramePr/>
          <p:nvPr>
            <p:extLst>
              <p:ext uri="{D42A27DB-BD31-4B8C-83A1-F6EECF244321}">
                <p14:modId xmlns:p14="http://schemas.microsoft.com/office/powerpoint/2010/main" val="826466762"/>
              </p:ext>
            </p:extLst>
          </p:nvPr>
        </p:nvGraphicFramePr>
        <p:xfrm>
          <a:off x="952500" y="666750"/>
          <a:ext cx="7239000" cy="3962099"/>
        </p:xfrm>
        <a:graphic>
          <a:graphicData uri="http://schemas.openxmlformats.org/drawingml/2006/table">
            <a:tbl>
              <a:tblPr>
                <a:noFill/>
              </a:tblPr>
              <a:tblGrid>
                <a:gridCol w="3619500"/>
                <a:gridCol w="3619500"/>
              </a:tblGrid>
              <a:tr h="381000">
                <a:tc>
                  <a:txBody>
                    <a:bodyPr/>
                    <a:lstStyle/>
                    <a:p>
                      <a:pPr marL="0" lvl="0" indent="0" rtl="0">
                        <a:spcBef>
                          <a:spcPts val="0"/>
                        </a:spcBef>
                        <a:spcAft>
                          <a:spcPts val="0"/>
                        </a:spcAft>
                        <a:buNone/>
                      </a:pPr>
                      <a:r>
                        <a:rPr lang="en" sz="1400" b="1" dirty="0">
                          <a:latin typeface="Courier New"/>
                          <a:ea typeface="Courier New"/>
                          <a:cs typeface="Courier New"/>
                          <a:sym typeface="Courier New"/>
                        </a:rPr>
                        <a:t>DiskSpaceHealthIndicator</a:t>
                      </a:r>
                      <a:endParaRPr sz="1400" b="1" dirty="0">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sz="1400"/>
                        <a:t>Checks for low disk space</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dirty="0">
                          <a:latin typeface="Courier New"/>
                          <a:ea typeface="Courier New"/>
                          <a:cs typeface="Courier New"/>
                          <a:sym typeface="Courier New"/>
                        </a:rPr>
                        <a:t>DataSource</a:t>
                      </a:r>
                      <a:r>
                        <a:rPr lang="en" sz="1400" b="1" dirty="0">
                          <a:solidFill>
                            <a:schemeClr val="folHlink"/>
                          </a:solidFill>
                          <a:latin typeface="Courier New"/>
                          <a:ea typeface="Courier New"/>
                          <a:cs typeface="Courier New"/>
                          <a:sym typeface="Courier New"/>
                        </a:rPr>
                        <a:t>HealthIndicator</a:t>
                      </a:r>
                      <a:endParaRPr sz="1400" b="1" dirty="0">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sz="1400"/>
                        <a:t>Validates </a:t>
                      </a:r>
                      <a:r>
                        <a:rPr lang="en" sz="1400">
                          <a:solidFill>
                            <a:schemeClr val="accent2"/>
                          </a:solidFill>
                        </a:rPr>
                        <a:t>DataSource </a:t>
                      </a:r>
                      <a:r>
                        <a:rPr lang="en" sz="1400"/>
                        <a:t>connection</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Elasticsearch</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Elasticsearch </a:t>
                      </a:r>
                      <a:r>
                        <a:rPr lang="en" sz="1400">
                          <a:solidFill>
                            <a:schemeClr val="folHlink"/>
                          </a:solidFill>
                        </a:rPr>
                        <a:t>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Jms</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 </a:t>
                      </a:r>
                      <a:r>
                        <a:rPr lang="en" sz="1400">
                          <a:solidFill>
                            <a:schemeClr val="accent2"/>
                          </a:solidFill>
                        </a:rPr>
                        <a:t>JMS broker</a:t>
                      </a:r>
                      <a:r>
                        <a:rPr lang="en" sz="1400">
                          <a:solidFill>
                            <a:schemeClr val="folHlink"/>
                          </a:solidFill>
                        </a:rPr>
                        <a:t>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Mail</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 </a:t>
                      </a:r>
                      <a:r>
                        <a:rPr lang="en" sz="1400">
                          <a:solidFill>
                            <a:schemeClr val="accent2"/>
                          </a:solidFill>
                        </a:rPr>
                        <a:t>mail server</a:t>
                      </a:r>
                      <a:r>
                        <a:rPr lang="en" sz="1400">
                          <a:solidFill>
                            <a:schemeClr val="folHlink"/>
                          </a:solidFill>
                        </a:rPr>
                        <a:t>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Mongo</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MongoDB </a:t>
                      </a:r>
                      <a:r>
                        <a:rPr lang="en" sz="1400">
                          <a:solidFill>
                            <a:schemeClr val="folHlink"/>
                          </a:solidFill>
                        </a:rPr>
                        <a:t>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Rabbit</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RabbitMQ </a:t>
                      </a:r>
                      <a:r>
                        <a:rPr lang="en" sz="1400">
                          <a:solidFill>
                            <a:schemeClr val="folHlink"/>
                          </a:solidFill>
                        </a:rPr>
                        <a:t>server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Redis</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Redis </a:t>
                      </a:r>
                      <a:r>
                        <a:rPr lang="en" sz="1400">
                          <a:solidFill>
                            <a:schemeClr val="folHlink"/>
                          </a:solidFill>
                        </a:rPr>
                        <a:t>server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Solr</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Solr </a:t>
                      </a:r>
                      <a:r>
                        <a:rPr lang="en" sz="1400">
                          <a:solidFill>
                            <a:schemeClr val="folHlink"/>
                          </a:solidFill>
                        </a:rPr>
                        <a:t>server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sz="1400" b="1" dirty="0">
                          <a:latin typeface="Courier New"/>
                          <a:ea typeface="Courier New"/>
                          <a:cs typeface="Courier New"/>
                          <a:sym typeface="Courier New"/>
                        </a:rPr>
                        <a:t>Cassandra</a:t>
                      </a:r>
                      <a:r>
                        <a:rPr lang="en" sz="1400" b="1" dirty="0">
                          <a:solidFill>
                            <a:schemeClr val="folHlink"/>
                          </a:solidFill>
                          <a:latin typeface="Courier New"/>
                          <a:ea typeface="Courier New"/>
                          <a:cs typeface="Courier New"/>
                          <a:sym typeface="Courier New"/>
                        </a:rPr>
                        <a:t>HealthIndicator</a:t>
                      </a:r>
                      <a:endParaRPr sz="1400" b="1" dirty="0">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sz="1400" dirty="0"/>
                        <a:t>Checks if </a:t>
                      </a:r>
                      <a:r>
                        <a:rPr lang="en" sz="1400" dirty="0">
                          <a:solidFill>
                            <a:schemeClr val="accent2"/>
                          </a:solidFill>
                        </a:rPr>
                        <a:t>Cassandra DB</a:t>
                      </a:r>
                      <a:r>
                        <a:rPr lang="en" sz="1400" dirty="0"/>
                        <a:t> is up</a:t>
                      </a:r>
                      <a:endParaRPr sz="1400"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234421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Reports health metrics for the App</a:t>
            </a:r>
            <a:endParaRPr/>
          </a:p>
        </p:txBody>
      </p:sp>
      <p:sp>
        <p:nvSpPr>
          <p:cNvPr id="727" name="Shape 72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/health</a:t>
            </a:r>
            <a:endParaRPr/>
          </a:p>
        </p:txBody>
      </p:sp>
      <p:sp>
        <p:nvSpPr>
          <p:cNvPr id="728" name="Shape 728"/>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285750" lvl="0" indent="-273050" rtl="0">
              <a:spcBef>
                <a:spcPts val="0"/>
              </a:spcBef>
              <a:spcAft>
                <a:spcPts val="0"/>
              </a:spcAft>
              <a:buSzPts val="1600"/>
              <a:buChar char="•"/>
            </a:pPr>
            <a:r>
              <a:rPr lang="en-GB" sz="2000" dirty="0">
                <a:solidFill>
                  <a:srgbClr val="000000"/>
                </a:solidFill>
              </a:rPr>
              <a:t>Each check returns a Health object</a:t>
            </a:r>
            <a:endParaRPr sz="2000" dirty="0">
              <a:solidFill>
                <a:srgbClr val="000000"/>
              </a:solidFill>
            </a:endParaRPr>
          </a:p>
          <a:p>
            <a:pPr marL="742950" lvl="1" indent="-247650" rtl="0">
              <a:spcBef>
                <a:spcPts val="0"/>
              </a:spcBef>
              <a:spcAft>
                <a:spcPts val="0"/>
              </a:spcAft>
              <a:buSzPts val="1200"/>
              <a:buChar char="•"/>
            </a:pPr>
            <a:r>
              <a:rPr lang="en-GB" sz="1600" dirty="0">
                <a:solidFill>
                  <a:srgbClr val="000000"/>
                </a:solidFill>
              </a:rPr>
              <a:t>status</a:t>
            </a:r>
            <a:endParaRPr sz="16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UP</a:t>
            </a:r>
            <a:endParaRPr sz="11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DOWN</a:t>
            </a:r>
            <a:endParaRPr sz="11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UNKNOWN</a:t>
            </a:r>
            <a:endParaRPr sz="11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OUT_OF_SERVICE</a:t>
            </a:r>
            <a:endParaRPr sz="1100" dirty="0">
              <a:solidFill>
                <a:srgbClr val="000000"/>
              </a:solidFill>
            </a:endParaRPr>
          </a:p>
          <a:p>
            <a:pPr marL="0" lvl="1" indent="0" rtl="0">
              <a:spcBef>
                <a:spcPts val="0"/>
              </a:spcBef>
              <a:spcAft>
                <a:spcPts val="0"/>
              </a:spcAft>
              <a:buClr>
                <a:schemeClr val="dk1"/>
              </a:buClr>
              <a:buSzPts val="1800"/>
              <a:buFont typeface="Arial"/>
              <a:buNone/>
            </a:pPr>
            <a:endParaRPr sz="1600" dirty="0">
              <a:solidFill>
                <a:srgbClr val="000000"/>
              </a:solidFill>
            </a:endParaRPr>
          </a:p>
          <a:p>
            <a:pPr marL="285750" lvl="0" indent="-273050" rtl="0">
              <a:spcBef>
                <a:spcPts val="0"/>
              </a:spcBef>
              <a:spcAft>
                <a:spcPts val="0"/>
              </a:spcAft>
              <a:buSzPts val="1600"/>
              <a:buChar char="•"/>
            </a:pPr>
            <a:r>
              <a:rPr lang="en-US" sz="2000" dirty="0" smtClean="0">
                <a:solidFill>
                  <a:srgbClr val="000000"/>
                </a:solidFill>
              </a:rPr>
              <a:t>Custom</a:t>
            </a:r>
            <a:r>
              <a:rPr lang="mr-IN" sz="2000" dirty="0" smtClean="0">
                <a:solidFill>
                  <a:srgbClr val="000000"/>
                </a:solidFill>
              </a:rPr>
              <a:t>…</a:t>
            </a:r>
            <a:r>
              <a:rPr lang="en-US" sz="2000" dirty="0" smtClean="0">
                <a:solidFill>
                  <a:srgbClr val="000000"/>
                </a:solidFill>
              </a:rPr>
              <a:t>.</a:t>
            </a:r>
            <a:endParaRPr sz="2000" dirty="0">
              <a:solidFill>
                <a:srgbClr val="000000"/>
              </a:solidFill>
            </a:endParaRPr>
          </a:p>
          <a:p>
            <a:pPr marL="0" lvl="0" indent="0">
              <a:spcBef>
                <a:spcPts val="0"/>
              </a:spcBef>
              <a:spcAft>
                <a:spcPts val="0"/>
              </a:spcAft>
              <a:buNone/>
            </a:pPr>
            <a:endParaRPr dirty="0"/>
          </a:p>
        </p:txBody>
      </p:sp>
      <p:pic>
        <p:nvPicPr>
          <p:cNvPr id="729" name="Shape 729" descr="Screen Shot 2016-01-10 at 6.28.39 PM.png"/>
          <p:cNvPicPr preferRelativeResize="0"/>
          <p:nvPr/>
        </p:nvPicPr>
        <p:blipFill rotWithShape="1">
          <a:blip r:embed="rId3">
            <a:alphaModFix/>
          </a:blip>
          <a:srcRect/>
          <a:stretch/>
        </p:blipFill>
        <p:spPr>
          <a:xfrm>
            <a:off x="4895212" y="1169655"/>
            <a:ext cx="3822601" cy="3200400"/>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1622028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Custom Health Indicator</a:t>
            </a:r>
            <a:endParaRPr dirty="0">
              <a:solidFill>
                <a:srgbClr val="008774"/>
              </a:solidFill>
            </a:endParaRPr>
          </a:p>
        </p:txBody>
      </p:sp>
      <p:sp>
        <p:nvSpPr>
          <p:cNvPr id="249" name="Shape 24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HealthIndicator;</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stereotype</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MyHealthIndicator</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implements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HealthIndicator</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@Override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chemeClr val="folHlink"/>
                </a:solidFill>
                <a:latin typeface="Consolas"/>
                <a:ea typeface="Consolas"/>
                <a:cs typeface="Consolas"/>
                <a:sym typeface="Consolas"/>
              </a:rPr>
              <a:t> 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int</a:t>
            </a:r>
            <a:r>
              <a:rPr lang="en" sz="1200" b="1">
                <a:solidFill>
                  <a:schemeClr val="folHlink"/>
                </a:solidFill>
                <a:latin typeface="Consolas"/>
                <a:ea typeface="Consolas"/>
                <a:cs typeface="Consolas"/>
                <a:sym typeface="Consolas"/>
              </a:rPr>
              <a:t> 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check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880000"/>
                </a:solidFill>
                <a:latin typeface="Consolas"/>
                <a:ea typeface="Consolas"/>
                <a:cs typeface="Consolas"/>
                <a:sym typeface="Consolas"/>
              </a:rPr>
              <a:t>// perform some specific health check</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if</a:t>
            </a: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0</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down</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withDetail</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"Error 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errorCode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up</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a:t>
            </a:r>
            <a:endParaRPr sz="1200"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2624436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solidFill>
                  <a:srgbClr val="008774"/>
                </a:solidFill>
              </a:rPr>
              <a:t>Spring </a:t>
            </a:r>
            <a:r>
              <a:rPr lang="en" dirty="0" smtClean="0">
                <a:solidFill>
                  <a:srgbClr val="008774"/>
                </a:solidFill>
              </a:rPr>
              <a:t>Profiles</a:t>
            </a:r>
            <a:endParaRPr dirty="0">
              <a:solidFill>
                <a:srgbClr val="008774"/>
              </a:solidFill>
            </a:endParaRPr>
          </a:p>
        </p:txBody>
      </p:sp>
      <p:sp>
        <p:nvSpPr>
          <p:cNvPr id="255" name="Shape 255"/>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tx1"/>
              </a:buClr>
              <a:buSzPts val="1100"/>
              <a:buFont typeface="Arial"/>
              <a:buNone/>
            </a:pPr>
            <a:r>
              <a:rPr lang="en" sz="1600" b="1" dirty="0">
                <a:solidFill>
                  <a:schemeClr val="lt2"/>
                </a:solidFill>
              </a:rPr>
              <a:t>Why?</a:t>
            </a:r>
            <a:endParaRPr sz="1600" b="1" dirty="0">
              <a:solidFill>
                <a:schemeClr val="lt2"/>
              </a:solidFill>
            </a:endParaRPr>
          </a:p>
          <a:p>
            <a:pPr marL="400050" indent="-285750">
              <a:lnSpc>
                <a:spcPct val="200000"/>
              </a:lnSpc>
              <a:spcBef>
                <a:spcPts val="1000"/>
              </a:spcBef>
              <a:buClr>
                <a:schemeClr val="tx1"/>
              </a:buClr>
              <a:buSzPts val="1800"/>
            </a:pPr>
            <a:r>
              <a:rPr lang="en" sz="1800" dirty="0">
                <a:solidFill>
                  <a:srgbClr val="000000"/>
                </a:solidFill>
              </a:rPr>
              <a:t>Flexibility</a:t>
            </a:r>
            <a:endParaRPr sz="1800" dirty="0">
              <a:solidFill>
                <a:srgbClr val="000000"/>
              </a:solidFill>
            </a:endParaRPr>
          </a:p>
          <a:p>
            <a:pPr marL="400050" indent="-285750">
              <a:lnSpc>
                <a:spcPct val="200000"/>
              </a:lnSpc>
              <a:spcBef>
                <a:spcPts val="1000"/>
              </a:spcBef>
              <a:buClr>
                <a:schemeClr val="tx1"/>
              </a:buClr>
              <a:buSzPts val="1800"/>
            </a:pPr>
            <a:r>
              <a:rPr lang="en" sz="1800" dirty="0">
                <a:solidFill>
                  <a:srgbClr val="000000"/>
                </a:solidFill>
              </a:rPr>
              <a:t>Runtime</a:t>
            </a:r>
            <a:endParaRPr sz="1800" dirty="0">
              <a:solidFill>
                <a:srgbClr val="000000"/>
              </a:solidFill>
            </a:endParaRPr>
          </a:p>
          <a:p>
            <a:pPr marL="400050" indent="-285750">
              <a:lnSpc>
                <a:spcPct val="200000"/>
              </a:lnSpc>
              <a:spcBef>
                <a:spcPts val="1000"/>
              </a:spcBef>
              <a:spcAft>
                <a:spcPts val="1000"/>
              </a:spcAft>
              <a:buClr>
                <a:schemeClr val="tx1"/>
              </a:buClr>
              <a:buSzPts val="1800"/>
            </a:pPr>
            <a:r>
              <a:rPr lang="en" sz="1800" dirty="0">
                <a:solidFill>
                  <a:srgbClr val="000000"/>
                </a:solidFill>
              </a:rPr>
              <a:t>Feature Control</a:t>
            </a:r>
            <a:endParaRPr sz="1800" dirty="0">
              <a:solidFill>
                <a:srgbClr val="000000"/>
              </a:solidFill>
            </a:endParaRPr>
          </a:p>
        </p:txBody>
      </p:sp>
      <p:sp>
        <p:nvSpPr>
          <p:cNvPr id="256" name="Shape 256"/>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9000</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development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9001</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production</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0</a:t>
            </a:r>
            <a:endParaRPr sz="1400" b="1"/>
          </a:p>
        </p:txBody>
      </p:sp>
    </p:spTree>
    <p:extLst>
      <p:ext uri="{BB962C8B-B14F-4D97-AF65-F5344CB8AC3E}">
        <p14:creationId xmlns:p14="http://schemas.microsoft.com/office/powerpoint/2010/main" val="122313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69"/>
          <p:cNvSpPr txBox="1"/>
          <p:nvPr/>
        </p:nvSpPr>
        <p:spPr>
          <a:xfrm>
            <a:off x="956928" y="871870"/>
            <a:ext cx="6974959" cy="2669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2400" b="1">
                <a:solidFill>
                  <a:schemeClr val="accent2"/>
                </a:solidFill>
                <a:latin typeface="Proxima Nova Rg"/>
                <a:ea typeface="Proxima Nova Rg"/>
                <a:cs typeface="Proxima Nova Rg"/>
                <a:sym typeface="Proxima Nova Rg"/>
              </a:defRPr>
            </a:pPr>
            <a:r>
              <a:t>What are microservices?</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It refers to an architectural style that supports constant change in your environment. This is accomplished by creating applications out of independent, loosely-coupled, domain-oriented services.</a:t>
            </a:r>
          </a:p>
        </p:txBody>
      </p:sp>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62" name="Shape 262"/>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FOUR</a:t>
            </a:r>
            <a:endParaRPr/>
          </a:p>
        </p:txBody>
      </p:sp>
    </p:spTree>
    <p:extLst>
      <p:ext uri="{BB962C8B-B14F-4D97-AF65-F5344CB8AC3E}">
        <p14:creationId xmlns:p14="http://schemas.microsoft.com/office/powerpoint/2010/main" val="2986309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1344866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14" name="Shape 61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Introducing Spring Cloud Services</a:t>
            </a:r>
            <a:endParaRPr dirty="0"/>
          </a:p>
        </p:txBody>
      </p:sp>
      <p:sp>
        <p:nvSpPr>
          <p:cNvPr id="615" name="Shape 615"/>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68300" rtl="0">
              <a:spcBef>
                <a:spcPts val="1100"/>
              </a:spcBef>
              <a:spcAft>
                <a:spcPts val="0"/>
              </a:spcAft>
              <a:buClr>
                <a:srgbClr val="73758F"/>
              </a:buClr>
              <a:buSzPts val="2200"/>
              <a:buChar char="●"/>
            </a:pPr>
            <a:r>
              <a:rPr lang="en-GB" sz="2200" dirty="0">
                <a:solidFill>
                  <a:schemeClr val="tx1"/>
                </a:solidFill>
              </a:rPr>
              <a:t>Spring Cloud </a:t>
            </a:r>
            <a:r>
              <a:rPr lang="en-GB" sz="2200" b="1" dirty="0" err="1">
                <a:solidFill>
                  <a:schemeClr val="tx1"/>
                </a:solidFill>
              </a:rPr>
              <a:t>Config</a:t>
            </a:r>
            <a:r>
              <a:rPr lang="en-GB" sz="2200" dirty="0">
                <a:solidFill>
                  <a:schemeClr val="tx1"/>
                </a:solidFill>
              </a:rPr>
              <a:t> Server</a:t>
            </a:r>
            <a:endParaRPr sz="2200" dirty="0">
              <a:solidFill>
                <a:schemeClr val="tx1"/>
              </a:solidFill>
            </a:endParaRPr>
          </a:p>
          <a:p>
            <a:pPr marL="457200" lvl="0" indent="-368300" rtl="0">
              <a:spcBef>
                <a:spcPts val="0"/>
              </a:spcBef>
              <a:spcAft>
                <a:spcPts val="0"/>
              </a:spcAft>
              <a:buClr>
                <a:srgbClr val="73758F"/>
              </a:buClr>
              <a:buSzPts val="2200"/>
              <a:buChar char="●"/>
            </a:pPr>
            <a:r>
              <a:rPr lang="en-GB" sz="2200" dirty="0">
                <a:solidFill>
                  <a:schemeClr val="tx1"/>
                </a:solidFill>
              </a:rPr>
              <a:t>Eureka Service </a:t>
            </a:r>
            <a:r>
              <a:rPr lang="en-GB" sz="2200" b="1" dirty="0">
                <a:solidFill>
                  <a:schemeClr val="tx1"/>
                </a:solidFill>
              </a:rPr>
              <a:t>Registry</a:t>
            </a:r>
            <a:endParaRPr sz="2200" b="1" dirty="0">
              <a:solidFill>
                <a:schemeClr val="tx1"/>
              </a:solidFill>
            </a:endParaRPr>
          </a:p>
          <a:p>
            <a:pPr marL="457200" lvl="0" indent="-368300" rtl="0">
              <a:spcBef>
                <a:spcPts val="0"/>
              </a:spcBef>
              <a:spcAft>
                <a:spcPts val="0"/>
              </a:spcAft>
              <a:buClr>
                <a:srgbClr val="73758F"/>
              </a:buClr>
              <a:buSzPts val="2200"/>
              <a:buChar char="●"/>
            </a:pPr>
            <a:r>
              <a:rPr lang="en-GB" sz="2200" dirty="0" err="1">
                <a:solidFill>
                  <a:schemeClr val="tx1"/>
                </a:solidFill>
              </a:rPr>
              <a:t>Hystrix</a:t>
            </a:r>
            <a:r>
              <a:rPr lang="en-GB" sz="2200" dirty="0">
                <a:solidFill>
                  <a:schemeClr val="tx1"/>
                </a:solidFill>
              </a:rPr>
              <a:t> </a:t>
            </a:r>
            <a:r>
              <a:rPr lang="en-GB" sz="2200" b="1" dirty="0">
                <a:solidFill>
                  <a:schemeClr val="tx1"/>
                </a:solidFill>
              </a:rPr>
              <a:t>Circuit Breaker</a:t>
            </a:r>
            <a:r>
              <a:rPr lang="en-GB" sz="2200" dirty="0">
                <a:solidFill>
                  <a:schemeClr val="tx1"/>
                </a:solidFill>
              </a:rPr>
              <a:t> Dashboard (with Turbine Metrics Aggregation)</a:t>
            </a:r>
            <a:endParaRPr sz="2200" dirty="0">
              <a:solidFill>
                <a:schemeClr val="tx1"/>
              </a:solidFill>
            </a:endParaRPr>
          </a:p>
          <a:p>
            <a:pPr marL="0" lvl="0" indent="0">
              <a:spcBef>
                <a:spcPts val="0"/>
              </a:spcBef>
              <a:spcAft>
                <a:spcPts val="0"/>
              </a:spcAft>
              <a:buNone/>
            </a:pPr>
            <a:endParaRPr dirty="0"/>
          </a:p>
        </p:txBody>
      </p:sp>
    </p:spTree>
    <p:extLst>
      <p:ext uri="{BB962C8B-B14F-4D97-AF65-F5344CB8AC3E}">
        <p14:creationId xmlns:p14="http://schemas.microsoft.com/office/powerpoint/2010/main" val="12605600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Spring Cloud </a:t>
            </a:r>
            <a:r>
              <a:rPr lang="mr-IN" dirty="0" smtClean="0">
                <a:solidFill>
                  <a:srgbClr val="008774"/>
                </a:solidFill>
              </a:rPr>
              <a:t>…</a:t>
            </a:r>
            <a:r>
              <a:rPr lang="en-US" dirty="0" smtClean="0">
                <a:solidFill>
                  <a:srgbClr val="008774"/>
                </a:solidFill>
              </a:rPr>
              <a:t>.leverages</a:t>
            </a:r>
            <a:endParaRPr dirty="0">
              <a:solidFill>
                <a:srgbClr val="008774"/>
              </a:solidFill>
            </a:endParaRPr>
          </a:p>
        </p:txBody>
      </p:sp>
      <p:sp>
        <p:nvSpPr>
          <p:cNvPr id="206" name="Shape 206"/>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dirty="0">
                <a:solidFill>
                  <a:schemeClr val="lt2"/>
                </a:solidFill>
              </a:rPr>
              <a:t>Client</a:t>
            </a:r>
            <a:endParaRPr sz="1600" b="1" dirty="0">
              <a:solidFill>
                <a:schemeClr val="lt2"/>
              </a:solidFill>
            </a:endParaRPr>
          </a:p>
          <a:p>
            <a:pPr marL="457200" lvl="0" indent="-342900" rtl="0">
              <a:spcBef>
                <a:spcPts val="1000"/>
              </a:spcBef>
              <a:spcAft>
                <a:spcPts val="0"/>
              </a:spcAft>
              <a:buClr>
                <a:schemeClr val="tx1"/>
              </a:buClr>
              <a:buSzPts val="1800"/>
              <a:buFont typeface="Proxima Nova"/>
              <a:buChar char="●"/>
            </a:pPr>
            <a:r>
              <a:rPr lang="en" sz="1800" dirty="0"/>
              <a:t>Ribbon</a:t>
            </a:r>
            <a:endParaRPr sz="1800" dirty="0"/>
          </a:p>
          <a:p>
            <a:pPr marL="457200" lvl="0" indent="-342900" rtl="0">
              <a:spcBef>
                <a:spcPts val="1000"/>
              </a:spcBef>
              <a:spcAft>
                <a:spcPts val="0"/>
              </a:spcAft>
              <a:buClr>
                <a:schemeClr val="tx1"/>
              </a:buClr>
              <a:buSzPts val="1800"/>
              <a:buFont typeface="Arial"/>
              <a:buChar char="●"/>
            </a:pPr>
            <a:r>
              <a:rPr lang="en" sz="1800" dirty="0"/>
              <a:t>Archaius</a:t>
            </a:r>
            <a:endParaRPr sz="1800" dirty="0"/>
          </a:p>
          <a:p>
            <a:pPr marL="457200" lvl="0" indent="-342900" rtl="0">
              <a:spcBef>
                <a:spcPts val="1000"/>
              </a:spcBef>
              <a:spcAft>
                <a:spcPts val="0"/>
              </a:spcAft>
              <a:buClr>
                <a:schemeClr val="tx1"/>
              </a:buClr>
              <a:buSzPts val="1800"/>
              <a:buFont typeface="Arial"/>
              <a:buChar char="●"/>
            </a:pPr>
            <a:r>
              <a:rPr lang="en" sz="1800" b="1" dirty="0"/>
              <a:t>Hystrix</a:t>
            </a:r>
            <a:endParaRPr sz="1800" b="1" dirty="0"/>
          </a:p>
          <a:p>
            <a:pPr marL="457200" lvl="0" indent="-342900" rtl="0">
              <a:spcBef>
                <a:spcPts val="1000"/>
              </a:spcBef>
              <a:spcAft>
                <a:spcPts val="0"/>
              </a:spcAft>
              <a:buClr>
                <a:schemeClr val="tx1"/>
              </a:buClr>
              <a:buSzPts val="1800"/>
              <a:buFont typeface="Arial"/>
              <a:buChar char="●"/>
            </a:pPr>
            <a:r>
              <a:rPr lang="en" sz="1800" dirty="0"/>
              <a:t>Feign</a:t>
            </a:r>
            <a:endParaRPr sz="1800" dirty="0"/>
          </a:p>
          <a:p>
            <a:pPr marL="457200" lvl="0" indent="-342900" rtl="0">
              <a:spcBef>
                <a:spcPts val="1000"/>
              </a:spcBef>
              <a:spcAft>
                <a:spcPts val="1000"/>
              </a:spcAft>
              <a:buClr>
                <a:schemeClr val="tx1"/>
              </a:buClr>
              <a:buSzPts val="1800"/>
              <a:buFont typeface="Arial"/>
              <a:buChar char="●"/>
            </a:pPr>
            <a:r>
              <a:rPr lang="en" sz="1800" dirty="0"/>
              <a:t>Zuul</a:t>
            </a:r>
            <a:endParaRPr sz="1800" dirty="0"/>
          </a:p>
        </p:txBody>
      </p:sp>
      <p:sp>
        <p:nvSpPr>
          <p:cNvPr id="207" name="Shape 207"/>
          <p:cNvSpPr txBox="1">
            <a:spLocks noGrp="1"/>
          </p:cNvSpPr>
          <p:nvPr>
            <p:ph type="body" idx="2"/>
          </p:nvPr>
        </p:nvSpPr>
        <p:spPr>
          <a:xfrm>
            <a:off x="4750000" y="900400"/>
            <a:ext cx="4112100" cy="1282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dirty="0">
                <a:solidFill>
                  <a:schemeClr val="lt2"/>
                </a:solidFill>
              </a:rPr>
              <a:t>Server</a:t>
            </a:r>
            <a:endParaRPr sz="1600" b="1" dirty="0">
              <a:solidFill>
                <a:schemeClr val="lt2"/>
              </a:solidFill>
            </a:endParaRPr>
          </a:p>
          <a:p>
            <a:pPr marL="457200" lvl="0" indent="-342900" rtl="0">
              <a:spcBef>
                <a:spcPts val="1000"/>
              </a:spcBef>
              <a:spcAft>
                <a:spcPts val="0"/>
              </a:spcAft>
              <a:buClr>
                <a:schemeClr val="tx1"/>
              </a:buClr>
              <a:buSzPts val="1800"/>
              <a:buFont typeface="Proxima Nova"/>
              <a:buChar char="●"/>
            </a:pPr>
            <a:r>
              <a:rPr lang="en" sz="1800" b="1" dirty="0"/>
              <a:t>Eureka</a:t>
            </a:r>
            <a:endParaRPr sz="1800" b="1" dirty="0"/>
          </a:p>
          <a:p>
            <a:pPr marL="457200" lvl="0" indent="-342900" rtl="0">
              <a:spcBef>
                <a:spcPts val="1000"/>
              </a:spcBef>
              <a:spcAft>
                <a:spcPts val="1000"/>
              </a:spcAft>
              <a:buClr>
                <a:schemeClr val="tx1"/>
              </a:buClr>
              <a:buSzPts val="1800"/>
              <a:buFont typeface="Arial"/>
              <a:buChar char="●"/>
            </a:pPr>
            <a:r>
              <a:rPr lang="en" sz="1800" b="1" dirty="0"/>
              <a:t>Turbine</a:t>
            </a:r>
            <a:endParaRPr sz="1800" b="1" dirty="0"/>
          </a:p>
        </p:txBody>
      </p:sp>
      <p:pic>
        <p:nvPicPr>
          <p:cNvPr id="208" name="Shape 208"/>
          <p:cNvPicPr preferRelativeResize="0"/>
          <p:nvPr/>
        </p:nvPicPr>
        <p:blipFill>
          <a:blip r:embed="rId3">
            <a:alphaModFix/>
          </a:blip>
          <a:stretch>
            <a:fillRect/>
          </a:stretch>
        </p:blipFill>
        <p:spPr>
          <a:xfrm>
            <a:off x="8226925" y="3717400"/>
            <a:ext cx="628650" cy="952500"/>
          </a:xfrm>
          <a:prstGeom prst="rect">
            <a:avLst/>
          </a:prstGeom>
          <a:noFill/>
          <a:ln>
            <a:noFill/>
          </a:ln>
        </p:spPr>
      </p:pic>
      <p:pic>
        <p:nvPicPr>
          <p:cNvPr id="209" name="Shape 209"/>
          <p:cNvPicPr preferRelativeResize="0"/>
          <p:nvPr/>
        </p:nvPicPr>
        <p:blipFill>
          <a:blip r:embed="rId4">
            <a:alphaModFix/>
          </a:blip>
          <a:stretch>
            <a:fillRect/>
          </a:stretch>
        </p:blipFill>
        <p:spPr>
          <a:xfrm>
            <a:off x="7365600" y="3684063"/>
            <a:ext cx="685800" cy="1019175"/>
          </a:xfrm>
          <a:prstGeom prst="rect">
            <a:avLst/>
          </a:prstGeom>
          <a:noFill/>
          <a:ln>
            <a:noFill/>
          </a:ln>
        </p:spPr>
      </p:pic>
      <p:pic>
        <p:nvPicPr>
          <p:cNvPr id="210" name="Shape 210"/>
          <p:cNvPicPr preferRelativeResize="0"/>
          <p:nvPr/>
        </p:nvPicPr>
        <p:blipFill>
          <a:blip r:embed="rId5">
            <a:alphaModFix/>
          </a:blip>
          <a:stretch>
            <a:fillRect/>
          </a:stretch>
        </p:blipFill>
        <p:spPr>
          <a:xfrm>
            <a:off x="6467913" y="3650725"/>
            <a:ext cx="676275" cy="1019175"/>
          </a:xfrm>
          <a:prstGeom prst="rect">
            <a:avLst/>
          </a:prstGeom>
          <a:noFill/>
          <a:ln>
            <a:noFill/>
          </a:ln>
        </p:spPr>
      </p:pic>
      <p:pic>
        <p:nvPicPr>
          <p:cNvPr id="8" name="Shape 185"/>
          <p:cNvPicPr preferRelativeResize="0"/>
          <p:nvPr/>
        </p:nvPicPr>
        <p:blipFill>
          <a:blip r:embed="rId6">
            <a:alphaModFix/>
          </a:blip>
          <a:stretch>
            <a:fillRect/>
          </a:stretch>
        </p:blipFill>
        <p:spPr>
          <a:xfrm>
            <a:off x="6222325" y="7258"/>
            <a:ext cx="2809875" cy="942975"/>
          </a:xfrm>
          <a:prstGeom prst="rect">
            <a:avLst/>
          </a:prstGeom>
          <a:noFill/>
          <a:ln>
            <a:noFill/>
          </a:ln>
        </p:spPr>
      </p:pic>
    </p:spTree>
    <p:extLst>
      <p:ext uri="{BB962C8B-B14F-4D97-AF65-F5344CB8AC3E}">
        <p14:creationId xmlns:p14="http://schemas.microsoft.com/office/powerpoint/2010/main" val="2442765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621" name="Shape 621"/>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smtClean="0"/>
              <a:t>Cloud Foundry Marketplace</a:t>
            </a:r>
            <a:endParaRPr dirty="0"/>
          </a:p>
        </p:txBody>
      </p:sp>
      <p:sp>
        <p:nvSpPr>
          <p:cNvPr id="622" name="Shape 622"/>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rtl="0">
              <a:lnSpc>
                <a:spcPct val="101000"/>
              </a:lnSpc>
              <a:spcBef>
                <a:spcPts val="100"/>
              </a:spcBef>
              <a:spcAft>
                <a:spcPts val="0"/>
              </a:spcAft>
              <a:buClr>
                <a:schemeClr val="dk1"/>
              </a:buClr>
              <a:buSzPts val="1100"/>
              <a:buFont typeface="Arial"/>
              <a:buNone/>
            </a:pPr>
            <a:r>
              <a:rPr lang="en-GB" sz="1900" dirty="0">
                <a:solidFill>
                  <a:srgbClr val="000000"/>
                </a:solidFill>
              </a:rPr>
              <a:t>Filter for Spring Cloud..</a:t>
            </a:r>
            <a:r>
              <a:rPr lang="en-GB" sz="1900" dirty="0">
                <a:solidFill>
                  <a:srgbClr val="73758F"/>
                </a:solidFill>
              </a:rPr>
              <a:t>.</a:t>
            </a:r>
            <a:endParaRPr sz="1900" dirty="0">
              <a:solidFill>
                <a:srgbClr val="73758F"/>
              </a:solidFill>
            </a:endParaRPr>
          </a:p>
          <a:p>
            <a:pPr marL="0" lvl="0" indent="0" rtl="0">
              <a:spcBef>
                <a:spcPts val="0"/>
              </a:spcBef>
              <a:spcAft>
                <a:spcPts val="0"/>
              </a:spcAft>
              <a:buNone/>
            </a:pPr>
            <a:endParaRPr dirty="0"/>
          </a:p>
        </p:txBody>
      </p:sp>
      <p:pic>
        <p:nvPicPr>
          <p:cNvPr id="623" name="Shape 623"/>
          <p:cNvPicPr preferRelativeResize="0"/>
          <p:nvPr/>
        </p:nvPicPr>
        <p:blipFill>
          <a:blip r:embed="rId3">
            <a:alphaModFix/>
          </a:blip>
          <a:stretch>
            <a:fillRect/>
          </a:stretch>
        </p:blipFill>
        <p:spPr>
          <a:xfrm>
            <a:off x="1897500" y="1671175"/>
            <a:ext cx="5348999" cy="3127525"/>
          </a:xfrm>
          <a:prstGeom prst="rect">
            <a:avLst/>
          </a:prstGeom>
          <a:noFill/>
          <a:ln>
            <a:noFill/>
          </a:ln>
        </p:spPr>
      </p:pic>
    </p:spTree>
    <p:extLst>
      <p:ext uri="{BB962C8B-B14F-4D97-AF65-F5344CB8AC3E}">
        <p14:creationId xmlns:p14="http://schemas.microsoft.com/office/powerpoint/2010/main" val="1875999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6" name="Shape 19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Why </a:t>
            </a:r>
            <a:r>
              <a:rPr lang="en-GB" dirty="0" err="1" smtClean="0"/>
              <a:t>Microservices</a:t>
            </a:r>
            <a:r>
              <a:rPr lang="en-GB" dirty="0"/>
              <a:t>?</a:t>
            </a:r>
            <a:endParaRPr dirty="0"/>
          </a:p>
        </p:txBody>
      </p:sp>
      <p:sp>
        <p:nvSpPr>
          <p:cNvPr id="197" name="Shape 197"/>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15000"/>
              </a:lnSpc>
              <a:spcBef>
                <a:spcPts val="1100"/>
              </a:spcBef>
              <a:spcAft>
                <a:spcPts val="0"/>
              </a:spcAft>
              <a:buClr>
                <a:srgbClr val="73758F"/>
              </a:buClr>
              <a:buSzPts val="1900"/>
              <a:buChar char="●"/>
            </a:pPr>
            <a:r>
              <a:rPr lang="en-GB" sz="1900" dirty="0">
                <a:solidFill>
                  <a:schemeClr val="tx1"/>
                </a:solidFill>
              </a:rPr>
              <a:t>Each team works independently</a:t>
            </a:r>
            <a:endParaRPr sz="1900" dirty="0">
              <a:solidFill>
                <a:schemeClr val="tx1"/>
              </a:solidFill>
            </a:endParaRPr>
          </a:p>
          <a:p>
            <a:pPr marL="457200" lvl="0" indent="-349250" rtl="0">
              <a:lnSpc>
                <a:spcPct val="115000"/>
              </a:lnSpc>
              <a:spcBef>
                <a:spcPts val="0"/>
              </a:spcBef>
              <a:spcAft>
                <a:spcPts val="0"/>
              </a:spcAft>
              <a:buClr>
                <a:srgbClr val="73758F"/>
              </a:buClr>
              <a:buSzPts val="1900"/>
              <a:buChar char="●"/>
            </a:pPr>
            <a:r>
              <a:rPr lang="en-GB" sz="1900" dirty="0">
                <a:solidFill>
                  <a:schemeClr val="tx1"/>
                </a:solidFill>
              </a:rPr>
              <a:t>Developer velocity is high</a:t>
            </a:r>
            <a:endParaRPr sz="1900" dirty="0">
              <a:solidFill>
                <a:schemeClr val="tx1"/>
              </a:solidFill>
            </a:endParaRPr>
          </a:p>
          <a:p>
            <a:pPr marL="457200" lvl="0" indent="-349250" rtl="0">
              <a:lnSpc>
                <a:spcPct val="115000"/>
              </a:lnSpc>
              <a:spcBef>
                <a:spcPts val="0"/>
              </a:spcBef>
              <a:spcAft>
                <a:spcPts val="0"/>
              </a:spcAft>
              <a:buClr>
                <a:srgbClr val="73758F"/>
              </a:buClr>
              <a:buSzPts val="1900"/>
              <a:buChar char="●"/>
            </a:pPr>
            <a:r>
              <a:rPr lang="en-GB" sz="1900" dirty="0">
                <a:solidFill>
                  <a:schemeClr val="tx1"/>
                </a:solidFill>
              </a:rPr>
              <a:t>Deployments become non-events</a:t>
            </a:r>
            <a:endParaRPr sz="1900" dirty="0">
              <a:solidFill>
                <a:schemeClr val="tx1"/>
              </a:solidFill>
            </a:endParaRPr>
          </a:p>
          <a:p>
            <a:pPr marL="457200" lvl="0" indent="-349250" rtl="0">
              <a:lnSpc>
                <a:spcPct val="115000"/>
              </a:lnSpc>
              <a:spcBef>
                <a:spcPts val="0"/>
              </a:spcBef>
              <a:spcAft>
                <a:spcPts val="0"/>
              </a:spcAft>
              <a:buClr>
                <a:srgbClr val="73758F"/>
              </a:buClr>
              <a:buSzPts val="1900"/>
              <a:buChar char="●"/>
            </a:pPr>
            <a:r>
              <a:rPr lang="en-GB" sz="1900" dirty="0">
                <a:solidFill>
                  <a:schemeClr val="tx1"/>
                </a:solidFill>
              </a:rPr>
              <a:t>More flexibility </a:t>
            </a:r>
            <a:r>
              <a:rPr lang="en-GB" sz="1900" dirty="0" err="1">
                <a:solidFill>
                  <a:schemeClr val="tx1"/>
                </a:solidFill>
              </a:rPr>
              <a:t>vis</a:t>
            </a:r>
            <a:r>
              <a:rPr lang="en-GB" sz="1900" dirty="0">
                <a:solidFill>
                  <a:schemeClr val="tx1"/>
                </a:solidFill>
              </a:rPr>
              <a:t>-a-</a:t>
            </a:r>
            <a:r>
              <a:rPr lang="en-GB" sz="1900" dirty="0" err="1">
                <a:solidFill>
                  <a:schemeClr val="tx1"/>
                </a:solidFill>
              </a:rPr>
              <a:t>vis</a:t>
            </a:r>
            <a:r>
              <a:rPr lang="en-GB" sz="1900" dirty="0">
                <a:solidFill>
                  <a:schemeClr val="tx1"/>
                </a:solidFill>
              </a:rPr>
              <a:t> choice of programming language, persistence technology</a:t>
            </a:r>
            <a:endParaRPr sz="1900" dirty="0">
              <a:solidFill>
                <a:schemeClr val="tx1"/>
              </a:solidFill>
            </a:endParaRPr>
          </a:p>
          <a:p>
            <a:pPr marL="457200" lvl="0" indent="-349250" rtl="0">
              <a:lnSpc>
                <a:spcPct val="115000"/>
              </a:lnSpc>
              <a:spcBef>
                <a:spcPts val="0"/>
              </a:spcBef>
              <a:spcAft>
                <a:spcPts val="0"/>
              </a:spcAft>
              <a:buClr>
                <a:srgbClr val="73758F"/>
              </a:buClr>
              <a:buSzPts val="1900"/>
              <a:buChar char="●"/>
            </a:pPr>
            <a:r>
              <a:rPr lang="en-GB" sz="1900" dirty="0">
                <a:solidFill>
                  <a:schemeClr val="tx1"/>
                </a:solidFill>
              </a:rPr>
              <a:t>Simpler code to maintain</a:t>
            </a:r>
            <a:endParaRPr sz="1900" dirty="0">
              <a:solidFill>
                <a:schemeClr val="tx1"/>
              </a:solidFill>
            </a:endParaRPr>
          </a:p>
          <a:p>
            <a:pPr marL="0" lvl="0" indent="0">
              <a:spcBef>
                <a:spcPts val="0"/>
              </a:spcBef>
              <a:spcAft>
                <a:spcPts val="0"/>
              </a:spcAft>
              <a:buNone/>
            </a:pPr>
            <a:endParaRPr dirty="0"/>
          </a:p>
        </p:txBody>
      </p:sp>
    </p:spTree>
    <p:extLst>
      <p:ext uri="{BB962C8B-B14F-4D97-AF65-F5344CB8AC3E}">
        <p14:creationId xmlns:p14="http://schemas.microsoft.com/office/powerpoint/2010/main" val="2481585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03" name="Shape 20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What’s </a:t>
            </a:r>
            <a:r>
              <a:rPr lang="en-GB">
                <a:solidFill>
                  <a:srgbClr val="CC0000"/>
                </a:solidFill>
              </a:rPr>
              <a:t>Harder</a:t>
            </a:r>
            <a:r>
              <a:rPr lang="en-GB"/>
              <a:t> with Microservices?</a:t>
            </a:r>
            <a:endParaRPr/>
          </a:p>
        </p:txBody>
      </p:sp>
      <p:sp>
        <p:nvSpPr>
          <p:cNvPr id="204" name="Shape 20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Must maintain and deploy more codebases, more applications. Without  automation, this can become a real problem</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Service calls are no longer a method call away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Application becomes a distributed system: distributed computing is hard</a:t>
            </a:r>
            <a:endParaRPr sz="1900" dirty="0">
              <a:solidFill>
                <a:srgbClr val="000000"/>
              </a:solidFill>
            </a:endParaRPr>
          </a:p>
          <a:p>
            <a:pPr marL="0" lvl="0" indent="0" rtl="0">
              <a:spcBef>
                <a:spcPts val="0"/>
              </a:spcBef>
              <a:spcAft>
                <a:spcPts val="0"/>
              </a:spcAft>
              <a:buNone/>
            </a:pPr>
            <a:endParaRPr sz="1900" dirty="0">
              <a:solidFill>
                <a:srgbClr val="73758F"/>
              </a:solidFill>
            </a:endParaRPr>
          </a:p>
        </p:txBody>
      </p:sp>
    </p:spTree>
    <p:extLst>
      <p:ext uri="{BB962C8B-B14F-4D97-AF65-F5344CB8AC3E}">
        <p14:creationId xmlns:p14="http://schemas.microsoft.com/office/powerpoint/2010/main" val="3683416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10" name="Shape 21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What’s </a:t>
            </a:r>
            <a:r>
              <a:rPr lang="en-GB">
                <a:solidFill>
                  <a:srgbClr val="CC0000"/>
                </a:solidFill>
              </a:rPr>
              <a:t>Harder</a:t>
            </a:r>
            <a:r>
              <a:rPr lang="en-GB"/>
              <a:t> with Microservices?</a:t>
            </a:r>
            <a:endParaRPr/>
          </a:p>
        </p:txBody>
      </p:sp>
      <p:sp>
        <p:nvSpPr>
          <p:cNvPr id="211" name="Shape 21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Must maintain and deploy more codebases, more applications. Without  automation, this can become a real problem</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Service calls are no longer a method call away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b="1" u="sng" dirty="0">
                <a:solidFill>
                  <a:srgbClr val="000000"/>
                </a:solidFill>
              </a:rPr>
              <a:t>Application becomes a distributed system: distributed computing is hard</a:t>
            </a:r>
            <a:endParaRPr sz="1900" b="1" u="sng" dirty="0">
              <a:solidFill>
                <a:srgbClr val="000000"/>
              </a:solidFill>
            </a:endParaRPr>
          </a:p>
          <a:p>
            <a:pPr marL="0" lvl="0" indent="0" rtl="0">
              <a:spcBef>
                <a:spcPts val="0"/>
              </a:spcBef>
              <a:spcAft>
                <a:spcPts val="0"/>
              </a:spcAft>
              <a:buNone/>
            </a:pPr>
            <a:endParaRPr sz="1900" dirty="0">
              <a:solidFill>
                <a:srgbClr val="73758F"/>
              </a:solidFill>
            </a:endParaRPr>
          </a:p>
        </p:txBody>
      </p:sp>
      <p:sp>
        <p:nvSpPr>
          <p:cNvPr id="212" name="Shape 212"/>
          <p:cNvSpPr txBox="1"/>
          <p:nvPr/>
        </p:nvSpPr>
        <p:spPr>
          <a:xfrm>
            <a:off x="7322299" y="2058650"/>
            <a:ext cx="1655100" cy="7962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Font typeface="Arial"/>
              <a:buNone/>
            </a:pPr>
            <a:r>
              <a:rPr lang="en-GB" b="1" dirty="0"/>
              <a:t>This will be our focus for </a:t>
            </a:r>
            <a:r>
              <a:rPr lang="en-GB" b="1" dirty="0" smtClean="0"/>
              <a:t>today</a:t>
            </a:r>
            <a:endParaRPr b="1" dirty="0"/>
          </a:p>
        </p:txBody>
      </p:sp>
    </p:spTree>
    <p:extLst>
      <p:ext uri="{BB962C8B-B14F-4D97-AF65-F5344CB8AC3E}">
        <p14:creationId xmlns:p14="http://schemas.microsoft.com/office/powerpoint/2010/main" val="30905698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25" name="Shape 22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Challenges of Distributed Systems</a:t>
            </a:r>
            <a:endParaRPr/>
          </a:p>
        </p:txBody>
      </p:sp>
      <p:sp>
        <p:nvSpPr>
          <p:cNvPr id="226" name="Shape 22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GB" sz="2400" b="1" u="sng" dirty="0">
                <a:solidFill>
                  <a:srgbClr val="000000"/>
                </a:solidFill>
              </a:rPr>
              <a:t>Configuration management</a:t>
            </a:r>
            <a:endParaRPr sz="2400" b="1" u="sng" dirty="0">
              <a:solidFill>
                <a:srgbClr val="000000"/>
              </a:solidFill>
            </a:endParaRPr>
          </a:p>
          <a:p>
            <a:pPr marL="457200" lvl="0" indent="-381000" rtl="0">
              <a:spcBef>
                <a:spcPts val="0"/>
              </a:spcBef>
              <a:spcAft>
                <a:spcPts val="0"/>
              </a:spcAft>
              <a:buSzPts val="2400"/>
              <a:buChar char="●"/>
            </a:pPr>
            <a:r>
              <a:rPr lang="en-GB" sz="2400" b="1" u="sng" dirty="0">
                <a:solidFill>
                  <a:srgbClr val="000000"/>
                </a:solidFill>
              </a:rPr>
              <a:t>Registration and discovery</a:t>
            </a:r>
            <a:endParaRPr sz="2400" b="1" u="sng" dirty="0">
              <a:solidFill>
                <a:srgbClr val="000000"/>
              </a:solidFill>
            </a:endParaRPr>
          </a:p>
          <a:p>
            <a:pPr marL="457200" lvl="0" indent="-381000" rtl="0">
              <a:spcBef>
                <a:spcPts val="0"/>
              </a:spcBef>
              <a:spcAft>
                <a:spcPts val="0"/>
              </a:spcAft>
              <a:buSzPts val="2400"/>
              <a:buChar char="●"/>
            </a:pPr>
            <a:r>
              <a:rPr lang="en-GB" sz="2400" dirty="0">
                <a:solidFill>
                  <a:srgbClr val="000000"/>
                </a:solidFill>
              </a:rPr>
              <a:t>Routing and load balancing</a:t>
            </a:r>
            <a:endParaRPr sz="2400" dirty="0">
              <a:solidFill>
                <a:srgbClr val="000000"/>
              </a:solidFill>
            </a:endParaRPr>
          </a:p>
          <a:p>
            <a:pPr marL="457200" lvl="0" indent="-381000" rtl="0">
              <a:spcBef>
                <a:spcPts val="0"/>
              </a:spcBef>
              <a:spcAft>
                <a:spcPts val="0"/>
              </a:spcAft>
              <a:buSzPts val="2400"/>
              <a:buChar char="●"/>
            </a:pPr>
            <a:r>
              <a:rPr lang="en-GB" sz="2400" b="1" u="sng" dirty="0">
                <a:solidFill>
                  <a:srgbClr val="000000"/>
                </a:solidFill>
              </a:rPr>
              <a:t>Fault tolerance and isolation</a:t>
            </a:r>
            <a:endParaRPr sz="2400" b="1" u="sng" dirty="0">
              <a:solidFill>
                <a:srgbClr val="000000"/>
              </a:solidFill>
            </a:endParaRPr>
          </a:p>
          <a:p>
            <a:pPr marL="457200" lvl="0" indent="-381000" rtl="0">
              <a:spcBef>
                <a:spcPts val="0"/>
              </a:spcBef>
              <a:spcAft>
                <a:spcPts val="0"/>
              </a:spcAft>
              <a:buSzPts val="2400"/>
              <a:buChar char="●"/>
            </a:pPr>
            <a:r>
              <a:rPr lang="en-GB" sz="2400" dirty="0">
                <a:solidFill>
                  <a:srgbClr val="000000"/>
                </a:solidFill>
              </a:rPr>
              <a:t>Aggregation and transformation</a:t>
            </a:r>
            <a:endParaRPr sz="2400" dirty="0">
              <a:solidFill>
                <a:srgbClr val="000000"/>
              </a:solidFill>
            </a:endParaRPr>
          </a:p>
          <a:p>
            <a:pPr marL="457200" lvl="0" indent="-381000" rtl="0">
              <a:spcBef>
                <a:spcPts val="0"/>
              </a:spcBef>
              <a:spcAft>
                <a:spcPts val="0"/>
              </a:spcAft>
              <a:buSzPts val="2400"/>
              <a:buChar char="●"/>
            </a:pPr>
            <a:r>
              <a:rPr lang="en-GB" sz="2400" dirty="0">
                <a:solidFill>
                  <a:srgbClr val="000000"/>
                </a:solidFill>
              </a:rPr>
              <a:t>Monitoring and distributed tracing</a:t>
            </a:r>
            <a:endParaRPr sz="2400" dirty="0">
              <a:solidFill>
                <a:srgbClr val="000000"/>
              </a:solidFill>
            </a:endParaRPr>
          </a:p>
          <a:p>
            <a:pPr marL="457200" lvl="0" indent="-381000" rtl="0">
              <a:spcBef>
                <a:spcPts val="0"/>
              </a:spcBef>
              <a:spcAft>
                <a:spcPts val="0"/>
              </a:spcAft>
              <a:buSzPts val="2400"/>
              <a:buChar char="●"/>
            </a:pPr>
            <a:r>
              <a:rPr lang="en-GB" sz="2400" dirty="0">
                <a:solidFill>
                  <a:srgbClr val="000000"/>
                </a:solidFill>
              </a:rPr>
              <a:t>Process management</a:t>
            </a:r>
            <a:endParaRPr sz="2400" dirty="0">
              <a:solidFill>
                <a:srgbClr val="000000"/>
              </a:solidFill>
            </a:endParaRPr>
          </a:p>
        </p:txBody>
      </p:sp>
      <p:sp>
        <p:nvSpPr>
          <p:cNvPr id="227" name="Shape 227"/>
          <p:cNvSpPr txBox="1"/>
          <p:nvPr/>
        </p:nvSpPr>
        <p:spPr>
          <a:xfrm>
            <a:off x="5316400" y="1676950"/>
            <a:ext cx="1655100" cy="7962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Font typeface="Arial"/>
              <a:buNone/>
            </a:pPr>
            <a:r>
              <a:rPr lang="en-GB" b="1" dirty="0"/>
              <a:t>These will be our focus for </a:t>
            </a:r>
            <a:r>
              <a:rPr lang="en-GB" b="1" dirty="0" smtClean="0"/>
              <a:t>today</a:t>
            </a:r>
            <a:endParaRPr b="1" dirty="0"/>
          </a:p>
        </p:txBody>
      </p:sp>
    </p:spTree>
    <p:extLst>
      <p:ext uri="{BB962C8B-B14F-4D97-AF65-F5344CB8AC3E}">
        <p14:creationId xmlns:p14="http://schemas.microsoft.com/office/powerpoint/2010/main" val="1962242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565900"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Boot</a:t>
            </a:r>
            <a:endParaRPr sz="2400" b="1">
              <a:solidFill>
                <a:srgbClr val="474747"/>
              </a:solidFill>
            </a:endParaRPr>
          </a:p>
        </p:txBody>
      </p:sp>
      <p:sp>
        <p:nvSpPr>
          <p:cNvPr id="233" name="Shape 233"/>
          <p:cNvSpPr/>
          <p:nvPr/>
        </p:nvSpPr>
        <p:spPr>
          <a:xfrm>
            <a:off x="3483613"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Cloud</a:t>
            </a:r>
            <a:endParaRPr sz="2400" b="1">
              <a:solidFill>
                <a:srgbClr val="474747"/>
              </a:solidFill>
            </a:endParaRPr>
          </a:p>
          <a:p>
            <a:pPr algn="ctr">
              <a:buClr>
                <a:srgbClr val="474747"/>
              </a:buClr>
              <a:buSzPts val="2400"/>
              <a:buFont typeface="Arial"/>
              <a:buNone/>
            </a:pPr>
            <a:r>
              <a:rPr lang="en-GB" sz="2400" b="1">
                <a:solidFill>
                  <a:srgbClr val="474747"/>
                </a:solidFill>
              </a:rPr>
              <a:t>Services</a:t>
            </a:r>
            <a:endParaRPr sz="2400" b="1">
              <a:solidFill>
                <a:srgbClr val="474747"/>
              </a:solidFill>
            </a:endParaRPr>
          </a:p>
        </p:txBody>
      </p:sp>
      <p:sp>
        <p:nvSpPr>
          <p:cNvPr id="234" name="Shape 234"/>
          <p:cNvSpPr/>
          <p:nvPr/>
        </p:nvSpPr>
        <p:spPr>
          <a:xfrm>
            <a:off x="6401327"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dirty="0" smtClean="0">
                <a:solidFill>
                  <a:srgbClr val="474747"/>
                </a:solidFill>
              </a:rPr>
              <a:t>Cloud </a:t>
            </a:r>
            <a:r>
              <a:rPr lang="en-GB" sz="2400" b="1" dirty="0">
                <a:solidFill>
                  <a:srgbClr val="474747"/>
                </a:solidFill>
              </a:rPr>
              <a:t>Foundry</a:t>
            </a:r>
            <a:endParaRPr dirty="0">
              <a:solidFill>
                <a:srgbClr val="474747"/>
              </a:solidFill>
            </a:endParaRPr>
          </a:p>
        </p:txBody>
      </p:sp>
      <p:sp>
        <p:nvSpPr>
          <p:cNvPr id="235" name="Shape 235"/>
          <p:cNvSpPr/>
          <p:nvPr/>
        </p:nvSpPr>
        <p:spPr>
          <a:xfrm>
            <a:off x="2795690"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6" name="Shape 236"/>
          <p:cNvSpPr/>
          <p:nvPr/>
        </p:nvSpPr>
        <p:spPr>
          <a:xfrm>
            <a:off x="5768656"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7" name="Shape 237"/>
          <p:cNvSpPr/>
          <p:nvPr/>
        </p:nvSpPr>
        <p:spPr>
          <a:xfrm>
            <a:off x="1830040" y="3631776"/>
            <a:ext cx="636900" cy="419100"/>
          </a:xfrm>
          <a:prstGeom prst="mathEqual">
            <a:avLst>
              <a:gd name="adj1" fmla="val 23520"/>
              <a:gd name="adj2" fmla="val 1176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8" name="Shape 238"/>
          <p:cNvSpPr/>
          <p:nvPr/>
        </p:nvSpPr>
        <p:spPr>
          <a:xfrm>
            <a:off x="2990870" y="2888075"/>
            <a:ext cx="4427700" cy="2000700"/>
          </a:xfrm>
          <a:prstGeom prst="cloudCallout">
            <a:avLst>
              <a:gd name="adj1" fmla="val 28067"/>
              <a:gd name="adj2" fmla="val 3818"/>
            </a:avLst>
          </a:prstGeom>
          <a:gradFill>
            <a:gsLst>
              <a:gs pos="0">
                <a:srgbClr val="00F0D8"/>
              </a:gs>
              <a:gs pos="100000">
                <a:srgbClr val="05695F"/>
              </a:gs>
            </a:gsLst>
            <a:lin ang="5400012" scaled="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A Standard Cloud-Native Approach to Java</a:t>
            </a:r>
            <a:endParaRPr>
              <a:solidFill>
                <a:srgbClr val="474747"/>
              </a:solidFill>
            </a:endParaRPr>
          </a:p>
        </p:txBody>
      </p:sp>
      <p:sp>
        <p:nvSpPr>
          <p:cNvPr id="239" name="Shape 239"/>
          <p:cNvSpPr txBox="1">
            <a:spLocks noGrp="1"/>
          </p:cNvSpPr>
          <p:nvPr>
            <p:ph type="title" idx="4294967295"/>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2800"/>
              <a:buFont typeface="Arial"/>
              <a:buNone/>
            </a:pPr>
            <a:r>
              <a:rPr lang="en-GB" sz="2800" b="1" i="0" u="none" strike="noStrike" cap="none">
                <a:solidFill>
                  <a:schemeClr val="accent1"/>
                </a:solidFill>
                <a:latin typeface="Arial"/>
                <a:ea typeface="Arial"/>
                <a:cs typeface="Arial"/>
                <a:sym typeface="Arial"/>
              </a:rPr>
              <a:t>Cloud-Native Building Blocks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31089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par>
                                <p:cTn id="13" presetID="10" presetClass="entr" presetSubtype="0" fill="hold"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fade">
                                      <p:cBhvr>
                                        <p:cTn id="15" dur="1000"/>
                                        <p:tgtEl>
                                          <p:spTgt spid="2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1000"/>
                                        <p:tgtEl>
                                          <p:spTgt spid="236"/>
                                        </p:tgtEl>
                                      </p:cBhvr>
                                    </p:animEffect>
                                  </p:childTnLst>
                                </p:cTn>
                              </p:par>
                              <p:par>
                                <p:cTn id="21" presetID="10" presetClass="entr" presetSubtype="0" fill="hold" nodeType="with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fade">
                                      <p:cBhvr>
                                        <p:cTn id="23" dur="1000"/>
                                        <p:tgtEl>
                                          <p:spTgt spid="2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7"/>
                                        </p:tgtEl>
                                        <p:attrNameLst>
                                          <p:attrName>style.visibility</p:attrName>
                                        </p:attrNameLst>
                                      </p:cBhvr>
                                      <p:to>
                                        <p:strVal val="visible"/>
                                      </p:to>
                                    </p:set>
                                    <p:animEffect transition="in" filter="fade">
                                      <p:cBhvr>
                                        <p:cTn id="28" dur="1000"/>
                                        <p:tgtEl>
                                          <p:spTgt spid="237"/>
                                        </p:tgtEl>
                                      </p:cBhvr>
                                    </p:animEffect>
                                  </p:childTnLst>
                                </p:cTn>
                              </p:par>
                              <p:par>
                                <p:cTn id="29" presetID="10" presetClass="entr" presetSubtype="0" fill="hold" nodeType="withEffect">
                                  <p:stCondLst>
                                    <p:cond delay="0"/>
                                  </p:stCondLst>
                                  <p:childTnLst>
                                    <p:set>
                                      <p:cBhvr>
                                        <p:cTn id="30" dur="1" fill="hold">
                                          <p:stCondLst>
                                            <p:cond delay="0"/>
                                          </p:stCondLst>
                                        </p:cTn>
                                        <p:tgtEl>
                                          <p:spTgt spid="238"/>
                                        </p:tgtEl>
                                        <p:attrNameLst>
                                          <p:attrName>style.visibility</p:attrName>
                                        </p:attrNameLst>
                                      </p:cBhvr>
                                      <p:to>
                                        <p:strVal val="visible"/>
                                      </p:to>
                                    </p:set>
                                    <p:animEffect transition="in" filter="fade">
                                      <p:cBhvr>
                                        <p:cTn id="31"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 name="Shape 74"/>
          <p:cNvGraphicFramePr/>
          <p:nvPr/>
        </p:nvGraphicFramePr>
        <p:xfrm>
          <a:off x="839968" y="539750"/>
          <a:ext cx="7262050" cy="4264896"/>
        </p:xfrm>
        <a:graphic>
          <a:graphicData uri="http://schemas.openxmlformats.org/drawingml/2006/table">
            <a:tbl>
              <a:tblPr firstRow="1" bandRow="1">
                <a:tableStyleId>{4C3C2611-4C71-4FC5-86AE-919BDF0F9419}</a:tableStyleId>
              </a:tblPr>
              <a:tblGrid>
                <a:gridCol w="3631025"/>
                <a:gridCol w="3631025"/>
              </a:tblGrid>
              <a:tr h="478495">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Microservices architecture</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chemeClr val="accent2"/>
                    </a:solidFill>
                  </a:tcPr>
                </a:tc>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Monolithic architecture</a:t>
                      </a: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477380">
                <a:tc>
                  <a:txBody>
                    <a:bodyPr/>
                    <a:lstStyle/>
                    <a:p>
                      <a:pPr>
                        <a:defRPr sz="1800"/>
                      </a:pPr>
                      <a:r>
                        <a:rPr sz="1200">
                          <a:solidFill>
                            <a:srgbClr val="FFFFFF"/>
                          </a:solidFill>
                          <a:latin typeface="Proxima Nova Rg"/>
                          <a:ea typeface="Proxima Nova Rg"/>
                          <a:cs typeface="Proxima Nova Rg"/>
                          <a:sym typeface="Proxima Nova Rg"/>
                        </a:rPr>
                        <a:t>Single focused services.</a:t>
                      </a:r>
                    </a:p>
                  </a:txBody>
                  <a:tcPr marL="45725" marR="45725" marT="45725" marB="45725" horzOverflow="overflow">
                    <a:lnL>
                      <a:solidFill>
                        <a:srgbClr val="000000">
                          <a:alpha val="0"/>
                        </a:srgbClr>
                      </a:solidFill>
                    </a:lnL>
                    <a:lnT w="12700">
                      <a:solidFill>
                        <a:srgbClr val="FFFFFF"/>
                      </a:solidFill>
                    </a:lnT>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Software solves many challenges in one software package.</a:t>
                      </a:r>
                    </a:p>
                  </a:txBody>
                  <a:tcPr marL="45725" marR="45725" marT="45725" marB="45725" horzOverflow="overflow">
                    <a:lnR>
                      <a:solidFill>
                        <a:srgbClr val="000000">
                          <a:alpha val="0"/>
                        </a:srgbClr>
                      </a:solidFill>
                    </a:lnR>
                    <a:lnT w="12700">
                      <a:solidFill>
                        <a:srgbClr val="FFFFFF"/>
                      </a:solidFill>
                    </a:lnT>
                    <a:solidFill>
                      <a:srgbClr val="23323D"/>
                    </a:solidFill>
                  </a:tcPr>
                </a:tc>
              </a:tr>
              <a:tr h="478495">
                <a:tc>
                  <a:txBody>
                    <a:bodyPr/>
                    <a:lstStyle/>
                    <a:p>
                      <a:pPr>
                        <a:defRPr sz="1800"/>
                      </a:pPr>
                      <a:r>
                        <a:rPr sz="1200">
                          <a:solidFill>
                            <a:srgbClr val="FFFFFF"/>
                          </a:solidFill>
                          <a:latin typeface="Proxima Nova Rg"/>
                          <a:ea typeface="Proxima Nova Rg"/>
                          <a:cs typeface="Proxima Nova Rg"/>
                          <a:sym typeface="Proxima Nova Rg"/>
                        </a:rPr>
                        <a:t>Loosely coupled.</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Tightly coupled.</a:t>
                      </a:r>
                    </a:p>
                  </a:txBody>
                  <a:tcPr marL="45725" marR="45725" marT="45725" marB="45725" horzOverflow="overflow">
                    <a:lnR>
                      <a:solidFill>
                        <a:srgbClr val="000000">
                          <a:alpha val="0"/>
                        </a:srgbClr>
                      </a:solidFill>
                    </a:lnR>
                    <a:solidFill>
                      <a:srgbClr val="23323D"/>
                    </a:solidFill>
                  </a:tcPr>
                </a:tc>
              </a:tr>
              <a:tr h="371299">
                <a:tc>
                  <a:txBody>
                    <a:bodyPr/>
                    <a:lstStyle/>
                    <a:p>
                      <a:pPr>
                        <a:defRPr sz="1800"/>
                      </a:pPr>
                      <a:r>
                        <a:rPr sz="1200">
                          <a:solidFill>
                            <a:srgbClr val="FFFFFF"/>
                          </a:solidFill>
                          <a:latin typeface="Proxima Nova Rg"/>
                          <a:ea typeface="Proxima Nova Rg"/>
                          <a:cs typeface="Proxima Nova Rg"/>
                          <a:sym typeface="Proxima Nova Rg"/>
                        </a:rPr>
                        <a:t>Delivered continuously.</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Delivered all together, on a schedule.</a:t>
                      </a:r>
                    </a:p>
                  </a:txBody>
                  <a:tcPr marL="45725" marR="45725" marT="45725" marB="45725" horzOverflow="overflow">
                    <a:lnR>
                      <a:solidFill>
                        <a:srgbClr val="000000">
                          <a:alpha val="0"/>
                        </a:srgbClr>
                      </a:solidFill>
                    </a:lnR>
                    <a:solidFill>
                      <a:srgbClr val="23323D"/>
                    </a:solidFill>
                  </a:tcPr>
                </a:tc>
              </a:tr>
              <a:tr h="383443">
                <a:tc>
                  <a:txBody>
                    <a:bodyPr/>
                    <a:lstStyle/>
                    <a:p>
                      <a:pPr>
                        <a:defRPr sz="1800"/>
                      </a:pPr>
                      <a:r>
                        <a:rPr sz="1200">
                          <a:solidFill>
                            <a:srgbClr val="FFFFFF"/>
                          </a:solidFill>
                          <a:latin typeface="Proxima Nova Rg"/>
                          <a:ea typeface="Proxima Nova Rg"/>
                          <a:cs typeface="Proxima Nova Rg"/>
                          <a:sym typeface="Proxima Nova Rg"/>
                        </a:rPr>
                        <a:t>Scale independently.</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Scale everything together.</a:t>
                      </a:r>
                    </a:p>
                  </a:txBody>
                  <a:tcPr marL="45725" marR="45725" marT="45725" marB="45725" horzOverflow="overflow">
                    <a:lnR>
                      <a:solidFill>
                        <a:srgbClr val="000000">
                          <a:alpha val="0"/>
                        </a:srgbClr>
                      </a:solidFill>
                    </a:lnR>
                    <a:solidFill>
                      <a:srgbClr val="23323D"/>
                    </a:solidFill>
                  </a:tcPr>
                </a:tc>
              </a:tr>
              <a:tr h="466350">
                <a:tc>
                  <a:txBody>
                    <a:bodyPr/>
                    <a:lstStyle/>
                    <a:p>
                      <a:pPr>
                        <a:defRPr sz="1800"/>
                      </a:pPr>
                      <a:r>
                        <a:rPr sz="1200">
                          <a:solidFill>
                            <a:srgbClr val="FFFFFF"/>
                          </a:solidFill>
                          <a:latin typeface="Proxima Nova Rg"/>
                          <a:ea typeface="Proxima Nova Rg"/>
                          <a:cs typeface="Proxima Nova Rg"/>
                          <a:sym typeface="Proxima Nova Rg"/>
                        </a:rPr>
                        <a:t>Independent teams own service lifecycle.</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Many teams own pieces of the service lifecycle.</a:t>
                      </a:r>
                    </a:p>
                  </a:txBody>
                  <a:tcPr marL="45725" marR="45725" marT="45725" marB="45725" horzOverflow="overflow">
                    <a:lnR>
                      <a:solidFill>
                        <a:srgbClr val="000000">
                          <a:alpha val="0"/>
                        </a:srgbClr>
                      </a:solidFill>
                    </a:lnR>
                    <a:solidFill>
                      <a:srgbClr val="23323D"/>
                    </a:solidFill>
                  </a:tcPr>
                </a:tc>
              </a:tr>
              <a:tr h="569984">
                <a:tc>
                  <a:txBody>
                    <a:bodyPr/>
                    <a:lstStyle/>
                    <a:p>
                      <a:pPr>
                        <a:defRPr sz="1800"/>
                      </a:pPr>
                      <a:r>
                        <a:rPr sz="1200">
                          <a:solidFill>
                            <a:srgbClr val="FFFFFF"/>
                          </a:solidFill>
                          <a:latin typeface="Proxima Nova Rg"/>
                          <a:ea typeface="Proxima Nova Rg"/>
                          <a:cs typeface="Proxima Nova Rg"/>
                          <a:sym typeface="Proxima Nova Rg"/>
                        </a:rPr>
                        <a:t>Emphasis on distributed systems patterns.</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Emphasis on delivery and organizational processes.</a:t>
                      </a:r>
                    </a:p>
                  </a:txBody>
                  <a:tcPr marL="45725" marR="45725" marT="45725" marB="45725"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Diverse technologies managed through automation.</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Single, long-lived technology stacks.</a:t>
                      </a:r>
                    </a:p>
                  </a:txBody>
                  <a:tcPr marL="45725" marR="45725" marT="45725" marB="45725"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Short onboarding period for new developers.</a:t>
                      </a:r>
                    </a:p>
                  </a:txBody>
                  <a:tcPr marL="45725" marR="45725" marT="45725" marB="45725"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Larger codebase requires significant time to ramp up new team members.</a:t>
                      </a:r>
                    </a:p>
                  </a:txBody>
                  <a:tcPr marL="45725" marR="45725" marT="45725" marB="45725" horzOverflow="overflow">
                    <a:lnR>
                      <a:solidFill>
                        <a:srgbClr val="000000">
                          <a:alpha val="0"/>
                        </a:srgbClr>
                      </a:solidFill>
                    </a:lnR>
                    <a:lnB>
                      <a:solidFill>
                        <a:srgbClr val="000000">
                          <a:alpha val="0"/>
                        </a:srgbClr>
                      </a:solidFill>
                    </a:lnB>
                    <a:solidFill>
                      <a:srgbClr val="23323D"/>
                    </a:solidFill>
                  </a:tcPr>
                </a:tc>
              </a:tr>
            </a:tbl>
          </a:graphicData>
        </a:graphic>
      </p:graphicFrame>
      <p:sp>
        <p:nvSpPr>
          <p:cNvPr id="272" name="Rectangle 1"/>
          <p:cNvSpPr/>
          <p:nvPr/>
        </p:nvSpPr>
        <p:spPr>
          <a:xfrm>
            <a:off x="653905" y="4348715"/>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3" name="Rectangle 3"/>
          <p:cNvSpPr/>
          <p:nvPr/>
        </p:nvSpPr>
        <p:spPr>
          <a:xfrm>
            <a:off x="653904" y="3795822"/>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4" name="Rectangle 4"/>
          <p:cNvSpPr/>
          <p:nvPr/>
        </p:nvSpPr>
        <p:spPr>
          <a:xfrm>
            <a:off x="648588" y="3242929"/>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5" name="Rectangle 5"/>
          <p:cNvSpPr/>
          <p:nvPr/>
        </p:nvSpPr>
        <p:spPr>
          <a:xfrm>
            <a:off x="653904" y="2787000"/>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6" name="Rectangle 6"/>
          <p:cNvSpPr/>
          <p:nvPr/>
        </p:nvSpPr>
        <p:spPr>
          <a:xfrm>
            <a:off x="648587" y="2362967"/>
            <a:ext cx="7634176" cy="471259"/>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7" name="Rectangle 7"/>
          <p:cNvSpPr/>
          <p:nvPr/>
        </p:nvSpPr>
        <p:spPr>
          <a:xfrm>
            <a:off x="753141" y="2045704"/>
            <a:ext cx="7634176" cy="332593"/>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8" name="Rectangle 8"/>
          <p:cNvSpPr/>
          <p:nvPr/>
        </p:nvSpPr>
        <p:spPr>
          <a:xfrm>
            <a:off x="648587" y="1536608"/>
            <a:ext cx="7634176" cy="556322"/>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9" name="Rectangle 9"/>
          <p:cNvSpPr/>
          <p:nvPr/>
        </p:nvSpPr>
        <p:spPr>
          <a:xfrm>
            <a:off x="648586" y="1062841"/>
            <a:ext cx="7634176" cy="477197"/>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7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7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27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8" nodeType="clickEffect">
                                  <p:stCondLst>
                                    <p:cond delay="0"/>
                                  </p:stCondLst>
                                  <p:iterate>
                                    <p:tmAbs val="0"/>
                                  </p:iterate>
                                  <p:childTnLst>
                                    <p:set>
                                      <p:cBhvr>
                                        <p:cTn id="34" fill="hold">
                                          <p:stCondLst>
                                            <p:cond delay="0"/>
                                          </p:stCondLst>
                                        </p:cTn>
                                        <p:tgtEl>
                                          <p:spTgt spid="2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8" animBg="1" advAuto="0"/>
      <p:bldP spid="273" grpId="7" animBg="1" advAuto="0"/>
      <p:bldP spid="274" grpId="6" animBg="1" advAuto="0"/>
      <p:bldP spid="275" grpId="5" animBg="1" advAuto="0"/>
      <p:bldP spid="276" grpId="4" animBg="1" advAuto="0"/>
      <p:bldP spid="277" grpId="3" animBg="1" advAuto="0"/>
      <p:bldP spid="278" grpId="2" animBg="1" advAuto="0"/>
      <p:bldP spid="279" grpId="1"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Production-grade Spring Boot-powered app </a:t>
            </a:r>
            <a:r>
              <a:rPr lang="en-GB" sz="1800" b="1" i="0" u="none" strike="noStrike" cap="none">
                <a:solidFill>
                  <a:srgbClr val="595959"/>
                </a:solidFill>
              </a:rPr>
              <a:t>services</a:t>
            </a:r>
            <a:r>
              <a:rPr lang="en-GB" sz="1800" b="0" i="0" u="none" strike="noStrike" cap="none">
                <a:solidFill>
                  <a:srgbClr val="595959"/>
                </a:solidFill>
                <a:latin typeface="Arial"/>
                <a:ea typeface="Arial"/>
                <a:cs typeface="Arial"/>
                <a:sym typeface="Arial"/>
              </a:rPr>
              <a:t> with minimal fuss</a:t>
            </a:r>
            <a:endParaRPr sz="1800" b="0" i="0" u="none" strike="noStrike" cap="none">
              <a:solidFill>
                <a:srgbClr val="595959"/>
              </a:solidFill>
              <a:latin typeface="Arial"/>
              <a:ea typeface="Arial"/>
              <a:cs typeface="Arial"/>
              <a:sym typeface="Arial"/>
            </a:endParaRPr>
          </a:p>
        </p:txBody>
      </p:sp>
      <p:sp>
        <p:nvSpPr>
          <p:cNvPr id="245" name="Shape 24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a:t>
            </a:r>
            <a:r>
              <a:rPr lang="en-GB"/>
              <a:t>Cloud Services</a:t>
            </a:r>
            <a:endParaRPr sz="2800" b="1" i="0" u="none" strike="noStrike" cap="none">
              <a:solidFill>
                <a:schemeClr val="accent1"/>
              </a:solidFill>
              <a:latin typeface="Arial"/>
              <a:ea typeface="Arial"/>
              <a:cs typeface="Arial"/>
              <a:sym typeface="Arial"/>
            </a:endParaRPr>
          </a:p>
        </p:txBody>
      </p:sp>
      <p:sp>
        <p:nvSpPr>
          <p:cNvPr id="246" name="Shape 246"/>
          <p:cNvSpPr txBox="1">
            <a:spLocks noGrp="1"/>
          </p:cNvSpPr>
          <p:nvPr>
            <p:ph type="body" idx="2"/>
          </p:nvPr>
        </p:nvSpPr>
        <p:spPr>
          <a:xfrm>
            <a:off x="2939878" y="1214375"/>
            <a:ext cx="5777840" cy="323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GB" sz="1400">
                <a:solidFill>
                  <a:srgbClr val="24292E"/>
                </a:solidFill>
              </a:rPr>
              <a:t>Spring Cloud + Netflix OSS + Gaia Marketplace</a:t>
            </a:r>
            <a:endParaRPr sz="1400">
              <a:solidFill>
                <a:srgbClr val="24292E"/>
              </a:solidFill>
            </a:endParaRPr>
          </a:p>
          <a:p>
            <a:pPr marL="914400" marR="0" lvl="1" indent="-317500" algn="l" rtl="0">
              <a:lnSpc>
                <a:spcPct val="115000"/>
              </a:lnSpc>
              <a:spcBef>
                <a:spcPts val="1200"/>
              </a:spcBef>
              <a:spcAft>
                <a:spcPts val="0"/>
              </a:spcAft>
              <a:buClr>
                <a:srgbClr val="24292E"/>
              </a:buClr>
              <a:buSzPts val="1400"/>
              <a:buFont typeface="Arial"/>
              <a:buChar char="‒"/>
            </a:pPr>
            <a:r>
              <a:rPr lang="en-GB" sz="1400">
                <a:solidFill>
                  <a:srgbClr val="24292E"/>
                </a:solidFill>
              </a:rPr>
              <a:t>Select group of Spring Cloud projects provided as managed services in Gaia</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a:solidFill>
                  <a:srgbClr val="24292E"/>
                </a:solidFill>
              </a:rPr>
              <a:t>Spring Cloud Config for externalizing</a:t>
            </a:r>
            <a:r>
              <a:rPr lang="en-GB" sz="1400" b="1">
                <a:solidFill>
                  <a:srgbClr val="24292E"/>
                </a:solidFill>
              </a:rPr>
              <a:t> configuration</a:t>
            </a:r>
            <a:endParaRPr sz="1400">
              <a:solidFill>
                <a:srgbClr val="24292E"/>
              </a:solidFill>
            </a:endParaRPr>
          </a:p>
          <a:p>
            <a:pPr marL="457200" marR="0" lvl="0" indent="-317500" algn="l" rtl="0">
              <a:lnSpc>
                <a:spcPct val="115000"/>
              </a:lnSpc>
              <a:spcBef>
                <a:spcPts val="1500"/>
              </a:spcBef>
              <a:spcAft>
                <a:spcPts val="0"/>
              </a:spcAft>
              <a:buClr>
                <a:srgbClr val="24292E"/>
              </a:buClr>
              <a:buSzPts val="1400"/>
              <a:buFont typeface="Arial"/>
              <a:buChar char="●"/>
            </a:pPr>
            <a:r>
              <a:rPr lang="en-GB" sz="1400">
                <a:solidFill>
                  <a:srgbClr val="24292E"/>
                </a:solidFill>
              </a:rPr>
              <a:t>Spring Cloud Netflix and Eureka for </a:t>
            </a:r>
            <a:r>
              <a:rPr lang="en-GB" sz="1400" b="1">
                <a:solidFill>
                  <a:srgbClr val="24292E"/>
                </a:solidFill>
              </a:rPr>
              <a:t>locating</a:t>
            </a:r>
            <a:r>
              <a:rPr lang="en-GB" sz="1400">
                <a:solidFill>
                  <a:srgbClr val="24292E"/>
                </a:solidFill>
              </a:rPr>
              <a:t> services</a:t>
            </a:r>
            <a:endParaRPr sz="1400">
              <a:solidFill>
                <a:srgbClr val="24292E"/>
              </a:solidFill>
            </a:endParaRPr>
          </a:p>
          <a:p>
            <a:pPr marL="457200" marR="0" lvl="0" indent="-317500" algn="l" rtl="0">
              <a:lnSpc>
                <a:spcPct val="115000"/>
              </a:lnSpc>
              <a:spcBef>
                <a:spcPts val="1500"/>
              </a:spcBef>
              <a:spcAft>
                <a:spcPts val="1000"/>
              </a:spcAft>
              <a:buClr>
                <a:srgbClr val="24292E"/>
              </a:buClr>
              <a:buSzPts val="1400"/>
              <a:buFont typeface="Arial"/>
              <a:buChar char="●"/>
            </a:pPr>
            <a:r>
              <a:rPr lang="en-GB" sz="1400">
                <a:solidFill>
                  <a:srgbClr val="24292E"/>
                </a:solidFill>
              </a:rPr>
              <a:t>Spring Cloud Netflix, Hystrix, and Turbine for </a:t>
            </a:r>
            <a:r>
              <a:rPr lang="en-GB" sz="1400" b="1">
                <a:solidFill>
                  <a:srgbClr val="24292E"/>
                </a:solidFill>
              </a:rPr>
              <a:t>protecting</a:t>
            </a:r>
            <a:r>
              <a:rPr lang="en-GB" sz="1400">
                <a:solidFill>
                  <a:srgbClr val="24292E"/>
                </a:solidFill>
              </a:rPr>
              <a:t> your services against cascading effects of latency and failure</a:t>
            </a:r>
            <a:endParaRPr sz="1400">
              <a:solidFill>
                <a:srgbClr val="24292E"/>
              </a:solidFill>
            </a:endParaRPr>
          </a:p>
        </p:txBody>
      </p:sp>
      <p:sp>
        <p:nvSpPr>
          <p:cNvPr id="247" name="Shape 247"/>
          <p:cNvSpPr/>
          <p:nvPr/>
        </p:nvSpPr>
        <p:spPr>
          <a:xfrm>
            <a:off x="565900" y="11542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Cloud</a:t>
            </a:r>
            <a:endParaRPr sz="2400" b="1">
              <a:solidFill>
                <a:srgbClr val="474747"/>
              </a:solidFill>
            </a:endParaRPr>
          </a:p>
          <a:p>
            <a:pPr algn="ctr">
              <a:buClr>
                <a:srgbClr val="474747"/>
              </a:buClr>
              <a:buSzPts val="2400"/>
              <a:buFont typeface="Arial"/>
              <a:buNone/>
            </a:pPr>
            <a:r>
              <a:rPr lang="en-GB" sz="2400" b="1">
                <a:solidFill>
                  <a:srgbClr val="474747"/>
                </a:solidFill>
              </a:rPr>
              <a:t>Services</a:t>
            </a:r>
            <a:endParaRPr sz="2400" b="1">
              <a:solidFill>
                <a:srgbClr val="474747"/>
              </a:solidFill>
            </a:endParaRPr>
          </a:p>
        </p:txBody>
      </p:sp>
    </p:spTree>
    <p:extLst>
      <p:ext uri="{BB962C8B-B14F-4D97-AF65-F5344CB8AC3E}">
        <p14:creationId xmlns:p14="http://schemas.microsoft.com/office/powerpoint/2010/main" val="26845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animEffect transition="in" filter="fade">
                                      <p:cBhvr>
                                        <p:cTn id="7" dur="1000"/>
                                        <p:tgtEl>
                                          <p:spTgt spid="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xEl>
                                              <p:pRg st="1" end="1"/>
                                            </p:txEl>
                                          </p:spTgt>
                                        </p:tgtEl>
                                        <p:attrNameLst>
                                          <p:attrName>style.visibility</p:attrName>
                                        </p:attrNameLst>
                                      </p:cBhvr>
                                      <p:to>
                                        <p:strVal val="visible"/>
                                      </p:to>
                                    </p:set>
                                    <p:animEffect transition="in" filter="fade">
                                      <p:cBhvr>
                                        <p:cTn id="12" dur="1000"/>
                                        <p:tgtEl>
                                          <p:spTgt spid="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6">
                                            <p:txEl>
                                              <p:pRg st="2" end="2"/>
                                            </p:txEl>
                                          </p:spTgt>
                                        </p:tgtEl>
                                        <p:attrNameLst>
                                          <p:attrName>style.visibility</p:attrName>
                                        </p:attrNameLst>
                                      </p:cBhvr>
                                      <p:to>
                                        <p:strVal val="visible"/>
                                      </p:to>
                                    </p:set>
                                    <p:animEffect transition="in" filter="fade">
                                      <p:cBhvr>
                                        <p:cTn id="17" dur="1000"/>
                                        <p:tgtEl>
                                          <p:spTgt spid="2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6">
                                            <p:txEl>
                                              <p:pRg st="3" end="3"/>
                                            </p:txEl>
                                          </p:spTgt>
                                        </p:tgtEl>
                                        <p:attrNameLst>
                                          <p:attrName>style.visibility</p:attrName>
                                        </p:attrNameLst>
                                      </p:cBhvr>
                                      <p:to>
                                        <p:strVal val="visible"/>
                                      </p:to>
                                    </p:set>
                                    <p:animEffect transition="in" filter="fade">
                                      <p:cBhvr>
                                        <p:cTn id="22" dur="1000"/>
                                        <p:tgtEl>
                                          <p:spTgt spid="2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6">
                                            <p:txEl>
                                              <p:pRg st="4" end="4"/>
                                            </p:txEl>
                                          </p:spTgt>
                                        </p:tgtEl>
                                        <p:attrNameLst>
                                          <p:attrName>style.visibility</p:attrName>
                                        </p:attrNameLst>
                                      </p:cBhvr>
                                      <p:to>
                                        <p:strVal val="visible"/>
                                      </p:to>
                                    </p:set>
                                    <p:animEffect transition="in" filter="fade">
                                      <p:cBhvr>
                                        <p:cTn id="27" dur="1000"/>
                                        <p:tgtEl>
                                          <p:spTgt spid="2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659044" y="1638563"/>
            <a:ext cx="7611599" cy="10262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Circuit Breakers</a:t>
            </a:r>
            <a:endParaRPr/>
          </a:p>
        </p:txBody>
      </p:sp>
    </p:spTree>
    <p:extLst>
      <p:ext uri="{BB962C8B-B14F-4D97-AF65-F5344CB8AC3E}">
        <p14:creationId xmlns:p14="http://schemas.microsoft.com/office/powerpoint/2010/main" val="2466892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Hystrix</a:t>
            </a:r>
            <a:endParaRPr/>
          </a:p>
        </p:txBody>
      </p:sp>
      <p:sp>
        <p:nvSpPr>
          <p:cNvPr id="266" name="Shape 26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solidFill>
                  <a:srgbClr val="000000"/>
                </a:solidFill>
              </a:rPr>
              <a:t>“</a:t>
            </a:r>
            <a:r>
              <a:rPr lang="en-GB" dirty="0" err="1">
                <a:solidFill>
                  <a:srgbClr val="000000"/>
                </a:solidFill>
              </a:rPr>
              <a:t>Hystrix</a:t>
            </a:r>
            <a:r>
              <a:rPr lang="en-GB" dirty="0">
                <a:solidFill>
                  <a:srgbClr val="000000"/>
                </a:solidFill>
              </a:rPr>
              <a:t> is a library that helps you control the interactions between these distributed  services by adding </a:t>
            </a:r>
            <a:r>
              <a:rPr lang="en-GB" b="1" dirty="0">
                <a:solidFill>
                  <a:srgbClr val="000000"/>
                </a:solidFill>
              </a:rPr>
              <a:t>latency tolerance and fault tolerance </a:t>
            </a:r>
            <a:r>
              <a:rPr lang="en-GB" dirty="0">
                <a:solidFill>
                  <a:srgbClr val="000000"/>
                </a:solidFill>
              </a:rPr>
              <a:t>logic.</a:t>
            </a:r>
            <a:endParaRPr dirty="0">
              <a:solidFill>
                <a:srgbClr val="000000"/>
              </a:solidFill>
            </a:endParaRPr>
          </a:p>
          <a:p>
            <a:pPr marL="0" lvl="0" indent="0" rtl="0">
              <a:spcBef>
                <a:spcPts val="0"/>
              </a:spcBef>
              <a:spcAft>
                <a:spcPts val="0"/>
              </a:spcAft>
              <a:buNone/>
            </a:pPr>
            <a:endParaRPr dirty="0">
              <a:solidFill>
                <a:srgbClr val="000000"/>
              </a:solidFill>
            </a:endParaRPr>
          </a:p>
          <a:p>
            <a:pPr marL="0" lvl="0" indent="0" rtl="0">
              <a:spcBef>
                <a:spcPts val="0"/>
              </a:spcBef>
              <a:spcAft>
                <a:spcPts val="0"/>
              </a:spcAft>
              <a:buClr>
                <a:schemeClr val="dk1"/>
              </a:buClr>
              <a:buSzPts val="1100"/>
              <a:buFont typeface="Arial"/>
              <a:buNone/>
            </a:pPr>
            <a:r>
              <a:rPr lang="en-GB" dirty="0" err="1">
                <a:solidFill>
                  <a:srgbClr val="000000"/>
                </a:solidFill>
              </a:rPr>
              <a:t>Hystrix</a:t>
            </a:r>
            <a:r>
              <a:rPr lang="en-GB" dirty="0">
                <a:solidFill>
                  <a:srgbClr val="000000"/>
                </a:solidFill>
              </a:rPr>
              <a:t> does this by isolating points of access between the services, stopping  cascading failures across them, and providing </a:t>
            </a:r>
            <a:r>
              <a:rPr lang="en-GB" dirty="0" err="1">
                <a:solidFill>
                  <a:srgbClr val="000000"/>
                </a:solidFill>
              </a:rPr>
              <a:t>fallback</a:t>
            </a:r>
            <a:r>
              <a:rPr lang="en-GB" dirty="0">
                <a:solidFill>
                  <a:srgbClr val="000000"/>
                </a:solidFill>
              </a:rPr>
              <a:t> options, all of which improve  your system’s overall resiliency.”</a:t>
            </a:r>
            <a:endParaRPr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542401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Service Dependency Scenario</a:t>
            </a:r>
            <a:endParaRPr/>
          </a:p>
        </p:txBody>
      </p:sp>
      <p:sp>
        <p:nvSpPr>
          <p:cNvPr id="273" name="Shape 273"/>
          <p:cNvSpPr txBox="1">
            <a:spLocks noGrp="1"/>
          </p:cNvSpPr>
          <p:nvPr>
            <p:ph type="body" idx="2"/>
          </p:nvPr>
        </p:nvSpPr>
        <p:spPr>
          <a:xfrm>
            <a:off x="289150" y="1214375"/>
            <a:ext cx="46218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 typical application depending on  a number of backing services</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All services are up and behaving  normally</a:t>
            </a:r>
            <a:endParaRPr sz="1900" dirty="0">
              <a:solidFill>
                <a:srgbClr val="000000"/>
              </a:solidFill>
            </a:endParaRPr>
          </a:p>
          <a:p>
            <a:pPr marL="457200" lvl="0" indent="-349250" rtl="0">
              <a:lnSpc>
                <a:spcPct val="115000"/>
              </a:lnSpc>
              <a:spcBef>
                <a:spcPts val="0"/>
              </a:spcBef>
              <a:spcAft>
                <a:spcPts val="0"/>
              </a:spcAft>
              <a:buSzPts val="1900"/>
              <a:buChar char="●"/>
            </a:pPr>
            <a:r>
              <a:rPr lang="en-GB" sz="1900" dirty="0">
                <a:solidFill>
                  <a:srgbClr val="000000"/>
                </a:solidFill>
              </a:rPr>
              <a:t>Circuit is </a:t>
            </a:r>
            <a:r>
              <a:rPr lang="en-GB" sz="1900" i="1" dirty="0">
                <a:solidFill>
                  <a:srgbClr val="017100"/>
                </a:solidFill>
              </a:rPr>
              <a:t>Closed</a:t>
            </a:r>
            <a:endParaRPr sz="1900" i="1" dirty="0">
              <a:solidFill>
                <a:srgbClr val="017100"/>
              </a:solidFill>
            </a:endParaRPr>
          </a:p>
          <a:p>
            <a:pPr marL="0" lvl="0" indent="0" rtl="0">
              <a:spcBef>
                <a:spcPts val="0"/>
              </a:spcBef>
              <a:spcAft>
                <a:spcPts val="0"/>
              </a:spcAft>
              <a:buNone/>
            </a:pPr>
            <a:endParaRPr dirty="0"/>
          </a:p>
        </p:txBody>
      </p:sp>
      <p:pic>
        <p:nvPicPr>
          <p:cNvPr id="274" name="Shape 274"/>
          <p:cNvPicPr preferRelativeResize="0"/>
          <p:nvPr/>
        </p:nvPicPr>
        <p:blipFill rotWithShape="1">
          <a:blip r:embed="rId3">
            <a:alphaModFix/>
          </a:blip>
          <a:srcRect/>
          <a:stretch/>
        </p:blipFill>
        <p:spPr>
          <a:xfrm>
            <a:off x="5237825" y="997375"/>
            <a:ext cx="3611324" cy="3386175"/>
          </a:xfrm>
          <a:prstGeom prst="rect">
            <a:avLst/>
          </a:prstGeom>
          <a:noFill/>
          <a:ln>
            <a:noFill/>
          </a:ln>
        </p:spPr>
      </p:pic>
    </p:spTree>
    <p:extLst>
      <p:ext uri="{BB962C8B-B14F-4D97-AF65-F5344CB8AC3E}">
        <p14:creationId xmlns:p14="http://schemas.microsoft.com/office/powerpoint/2010/main" val="360226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Failing Dependency</a:t>
            </a:r>
            <a:endParaRPr/>
          </a:p>
        </p:txBody>
      </p:sp>
      <p:sp>
        <p:nvSpPr>
          <p:cNvPr id="280" name="Shape 28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1" name="Shape 281"/>
          <p:cNvSpPr txBox="1">
            <a:spLocks noGrp="1"/>
          </p:cNvSpPr>
          <p:nvPr>
            <p:ph type="body" idx="2"/>
          </p:nvPr>
        </p:nvSpPr>
        <p:spPr>
          <a:xfrm>
            <a:off x="289150" y="1214375"/>
            <a:ext cx="4380900" cy="3231000"/>
          </a:xfrm>
          <a:prstGeom prst="rect">
            <a:avLst/>
          </a:prstGeom>
        </p:spPr>
        <p:txBody>
          <a:bodyPr spcFirstLastPara="1" wrap="square" lIns="91425" tIns="91425" rIns="91425" bIns="91425" anchor="t" anchorCtr="0">
            <a:noAutofit/>
          </a:bodyPr>
          <a:lstStyle/>
          <a:p>
            <a:pPr marL="457200" lvl="0" indent="-349250" rtl="0">
              <a:lnSpc>
                <a:spcPct val="115000"/>
              </a:lnSpc>
              <a:spcBef>
                <a:spcPts val="1100"/>
              </a:spcBef>
              <a:spcAft>
                <a:spcPts val="0"/>
              </a:spcAft>
              <a:buClr>
                <a:srgbClr val="73758F"/>
              </a:buClr>
              <a:buSzPts val="1900"/>
              <a:buChar char="●"/>
            </a:pPr>
            <a:r>
              <a:rPr lang="en-GB" sz="1900" dirty="0">
                <a:solidFill>
                  <a:srgbClr val="000000"/>
                </a:solidFill>
              </a:rPr>
              <a:t>A dependency begins misbehaving</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Response latency increases, tying  up thread in calling application</a:t>
            </a:r>
            <a:endParaRPr sz="1900" dirty="0">
              <a:solidFill>
                <a:srgbClr val="000000"/>
              </a:solidFill>
            </a:endParaRPr>
          </a:p>
          <a:p>
            <a:pPr marL="0" lvl="0" indent="0" rtl="0">
              <a:spcBef>
                <a:spcPts val="0"/>
              </a:spcBef>
              <a:spcAft>
                <a:spcPts val="0"/>
              </a:spcAft>
              <a:buNone/>
            </a:pPr>
            <a:endParaRPr dirty="0"/>
          </a:p>
        </p:txBody>
      </p:sp>
      <p:pic>
        <p:nvPicPr>
          <p:cNvPr id="282" name="Shape 282"/>
          <p:cNvPicPr preferRelativeResize="0"/>
          <p:nvPr/>
        </p:nvPicPr>
        <p:blipFill>
          <a:blip r:embed="rId3">
            <a:alphaModFix/>
          </a:blip>
          <a:stretch>
            <a:fillRect/>
          </a:stretch>
        </p:blipFill>
        <p:spPr>
          <a:xfrm>
            <a:off x="5251626" y="1080225"/>
            <a:ext cx="3726076" cy="3430075"/>
          </a:xfrm>
          <a:prstGeom prst="rect">
            <a:avLst/>
          </a:prstGeom>
          <a:noFill/>
          <a:ln>
            <a:noFill/>
          </a:ln>
        </p:spPr>
      </p:pic>
    </p:spTree>
    <p:extLst>
      <p:ext uri="{BB962C8B-B14F-4D97-AF65-F5344CB8AC3E}">
        <p14:creationId xmlns:p14="http://schemas.microsoft.com/office/powerpoint/2010/main" val="21142164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Failure Cascades to Caller</a:t>
            </a:r>
            <a:endParaRPr/>
          </a:p>
        </p:txBody>
      </p:sp>
      <p:sp>
        <p:nvSpPr>
          <p:cNvPr id="288" name="Shape 28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9" name="Shape 289"/>
          <p:cNvSpPr txBox="1">
            <a:spLocks noGrp="1"/>
          </p:cNvSpPr>
          <p:nvPr>
            <p:ph type="body" idx="2"/>
          </p:nvPr>
        </p:nvSpPr>
        <p:spPr>
          <a:xfrm>
            <a:off x="289150" y="1214375"/>
            <a:ext cx="3890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100"/>
              </a:spcBef>
              <a:spcAft>
                <a:spcPts val="0"/>
              </a:spcAft>
              <a:buClr>
                <a:srgbClr val="73758F"/>
              </a:buClr>
              <a:buSzPts val="1900"/>
              <a:buChar char="●"/>
            </a:pPr>
            <a:r>
              <a:rPr lang="en-GB" sz="1900" dirty="0">
                <a:solidFill>
                  <a:srgbClr val="000000"/>
                </a:solidFill>
              </a:rPr>
              <a:t>Calling application’s thread pool is  exhausted waiting on misbehaving  dependency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Failure cascades to caller</a:t>
            </a:r>
            <a:endParaRPr sz="1900" dirty="0">
              <a:solidFill>
                <a:srgbClr val="000000"/>
              </a:solidFill>
            </a:endParaRPr>
          </a:p>
          <a:p>
            <a:pPr marL="0" lvl="0" indent="0" rtl="0">
              <a:spcBef>
                <a:spcPts val="0"/>
              </a:spcBef>
              <a:spcAft>
                <a:spcPts val="0"/>
              </a:spcAft>
              <a:buNone/>
            </a:pPr>
            <a:endParaRPr dirty="0"/>
          </a:p>
        </p:txBody>
      </p:sp>
      <p:pic>
        <p:nvPicPr>
          <p:cNvPr id="290" name="Shape 290"/>
          <p:cNvPicPr preferRelativeResize="0"/>
          <p:nvPr/>
        </p:nvPicPr>
        <p:blipFill>
          <a:blip r:embed="rId3">
            <a:alphaModFix/>
          </a:blip>
          <a:stretch>
            <a:fillRect/>
          </a:stretch>
        </p:blipFill>
        <p:spPr>
          <a:xfrm>
            <a:off x="5224902" y="1276775"/>
            <a:ext cx="3757624" cy="3426325"/>
          </a:xfrm>
          <a:prstGeom prst="rect">
            <a:avLst/>
          </a:prstGeom>
          <a:noFill/>
          <a:ln>
            <a:noFill/>
          </a:ln>
        </p:spPr>
      </p:pic>
    </p:spTree>
    <p:extLst>
      <p:ext uri="{BB962C8B-B14F-4D97-AF65-F5344CB8AC3E}">
        <p14:creationId xmlns:p14="http://schemas.microsoft.com/office/powerpoint/2010/main" val="31293845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l="4742" t="1854" r="1904"/>
          <a:stretch/>
        </p:blipFill>
        <p:spPr>
          <a:xfrm>
            <a:off x="5203175" y="661275"/>
            <a:ext cx="3021775" cy="4306176"/>
          </a:xfrm>
          <a:prstGeom prst="rect">
            <a:avLst/>
          </a:prstGeom>
          <a:noFill/>
          <a:ln>
            <a:noFill/>
          </a:ln>
        </p:spPr>
      </p:pic>
      <p:sp>
        <p:nvSpPr>
          <p:cNvPr id="296" name="Shape 29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Application Protected with Hystrix</a:t>
            </a:r>
            <a:endParaRPr/>
          </a:p>
        </p:txBody>
      </p:sp>
      <p:sp>
        <p:nvSpPr>
          <p:cNvPr id="297" name="Shape 297"/>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98" name="Shape 298"/>
          <p:cNvSpPr txBox="1">
            <a:spLocks noGrp="1"/>
          </p:cNvSpPr>
          <p:nvPr>
            <p:ph type="body" idx="2"/>
          </p:nvPr>
        </p:nvSpPr>
        <p:spPr>
          <a:xfrm>
            <a:off x="289150" y="1214375"/>
            <a:ext cx="44721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Application is isolated from a  misbehaving backing service</a:t>
            </a:r>
            <a:endParaRPr sz="1900" dirty="0">
              <a:solidFill>
                <a:srgbClr val="000000"/>
              </a:solidFill>
            </a:endParaRPr>
          </a:p>
          <a:p>
            <a:pPr marL="457200" lvl="0" indent="-349250" rtl="0">
              <a:lnSpc>
                <a:spcPct val="101000"/>
              </a:lnSpc>
              <a:spcBef>
                <a:spcPts val="1000"/>
              </a:spcBef>
              <a:spcAft>
                <a:spcPts val="0"/>
              </a:spcAft>
              <a:buClr>
                <a:srgbClr val="73758F"/>
              </a:buClr>
              <a:buSzPts val="1900"/>
              <a:buChar char="●"/>
            </a:pPr>
            <a:r>
              <a:rPr lang="en-GB" sz="1900" dirty="0">
                <a:solidFill>
                  <a:srgbClr val="000000"/>
                </a:solidFill>
              </a:rPr>
              <a:t>When backing service health is  restored, calling application will  automatically reconfigure itself to call it once more</a:t>
            </a:r>
            <a:endParaRPr sz="1900" dirty="0">
              <a:solidFill>
                <a:srgbClr val="000000"/>
              </a:solidFill>
            </a:endParaRPr>
          </a:p>
          <a:p>
            <a:pPr marL="0" lvl="0" indent="0" rtl="0">
              <a:spcBef>
                <a:spcPts val="1000"/>
              </a:spcBef>
              <a:spcAft>
                <a:spcPts val="1000"/>
              </a:spcAft>
              <a:buNone/>
            </a:pPr>
            <a:endParaRPr dirty="0"/>
          </a:p>
        </p:txBody>
      </p:sp>
    </p:spTree>
    <p:extLst>
      <p:ext uri="{BB962C8B-B14F-4D97-AF65-F5344CB8AC3E}">
        <p14:creationId xmlns:p14="http://schemas.microsoft.com/office/powerpoint/2010/main" val="18497267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4" name="Shape 30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05" name="Shape 305" descr="Circuit_Breaker.png"/>
          <p:cNvPicPr preferRelativeResize="0"/>
          <p:nvPr/>
        </p:nvPicPr>
        <p:blipFill rotWithShape="1">
          <a:blip r:embed="rId3">
            <a:alphaModFix/>
          </a:blip>
          <a:srcRect/>
          <a:stretch/>
        </p:blipFill>
        <p:spPr>
          <a:xfrm>
            <a:off x="880703" y="1267408"/>
            <a:ext cx="7227900" cy="3365100"/>
          </a:xfrm>
          <a:prstGeom prst="rect">
            <a:avLst/>
          </a:prstGeom>
          <a:noFill/>
          <a:ln>
            <a:noFill/>
          </a:ln>
        </p:spPr>
      </p:pic>
    </p:spTree>
    <p:extLst>
      <p:ext uri="{BB962C8B-B14F-4D97-AF65-F5344CB8AC3E}">
        <p14:creationId xmlns:p14="http://schemas.microsoft.com/office/powerpoint/2010/main" val="1431677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Annotating a Service Call</a:t>
            </a:r>
            <a:endParaRPr/>
          </a:p>
        </p:txBody>
      </p:sp>
      <p:sp>
        <p:nvSpPr>
          <p:cNvPr id="325" name="Shape 32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26" name="Shape 32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69900" lvl="0" indent="-342900" rtl="0">
              <a:spcBef>
                <a:spcPts val="0"/>
              </a:spcBef>
              <a:spcAft>
                <a:spcPts val="0"/>
              </a:spcAft>
              <a:buClrTx/>
              <a:buSzPts val="1600"/>
              <a:buFont typeface="+mj-lt"/>
              <a:buAutoNum type="arabicPeriod"/>
            </a:pPr>
            <a:r>
              <a:rPr lang="en-GB" dirty="0">
                <a:solidFill>
                  <a:srgbClr val="000000"/>
                </a:solidFill>
              </a:rPr>
              <a:t>Add @</a:t>
            </a:r>
            <a:r>
              <a:rPr lang="en-GB" dirty="0" err="1">
                <a:solidFill>
                  <a:srgbClr val="000000"/>
                </a:solidFill>
              </a:rPr>
              <a:t>EnableCircuitBreaker</a:t>
            </a:r>
            <a:r>
              <a:rPr lang="en-GB" dirty="0">
                <a:solidFill>
                  <a:srgbClr val="000000"/>
                </a:solidFill>
              </a:rPr>
              <a:t> annotation to main application class</a:t>
            </a:r>
            <a:endParaRPr dirty="0">
              <a:solidFill>
                <a:srgbClr val="000000"/>
              </a:solidFill>
            </a:endParaRPr>
          </a:p>
          <a:p>
            <a:pPr marL="469900" lvl="0" indent="-342900">
              <a:spcBef>
                <a:spcPts val="0"/>
              </a:spcBef>
              <a:spcAft>
                <a:spcPts val="0"/>
              </a:spcAft>
              <a:buClrTx/>
              <a:buSzPts val="1600"/>
              <a:buFont typeface="+mj-lt"/>
              <a:buAutoNum type="arabicPeriod"/>
            </a:pPr>
            <a:r>
              <a:rPr lang="en-GB" dirty="0">
                <a:solidFill>
                  <a:srgbClr val="000000"/>
                </a:solidFill>
              </a:rPr>
              <a:t>Annotate methods to add individual circuit breakers and </a:t>
            </a:r>
            <a:r>
              <a:rPr lang="en-GB" dirty="0" err="1">
                <a:solidFill>
                  <a:srgbClr val="000000"/>
                </a:solidFill>
              </a:rPr>
              <a:t>fallbacks</a:t>
            </a:r>
            <a:endParaRPr dirty="0">
              <a:solidFill>
                <a:srgbClr val="000000"/>
              </a:solidFill>
            </a:endParaRPr>
          </a:p>
          <a:p>
            <a:pPr marL="0" lvl="0" indent="0" rtl="0">
              <a:spcBef>
                <a:spcPts val="0"/>
              </a:spcBef>
              <a:spcAft>
                <a:spcPts val="0"/>
              </a:spcAft>
              <a:buNone/>
            </a:pPr>
            <a:endParaRPr dirty="0"/>
          </a:p>
        </p:txBody>
      </p:sp>
      <p:pic>
        <p:nvPicPr>
          <p:cNvPr id="327" name="Shape 327"/>
          <p:cNvPicPr preferRelativeResize="0"/>
          <p:nvPr/>
        </p:nvPicPr>
        <p:blipFill>
          <a:blip r:embed="rId3">
            <a:alphaModFix/>
          </a:blip>
          <a:stretch>
            <a:fillRect/>
          </a:stretch>
        </p:blipFill>
        <p:spPr>
          <a:xfrm>
            <a:off x="0" y="1885950"/>
            <a:ext cx="9144001" cy="3048000"/>
          </a:xfrm>
          <a:prstGeom prst="rect">
            <a:avLst/>
          </a:prstGeom>
          <a:noFill/>
          <a:ln>
            <a:noFill/>
          </a:ln>
        </p:spPr>
      </p:pic>
    </p:spTree>
    <p:extLst>
      <p:ext uri="{BB962C8B-B14F-4D97-AF65-F5344CB8AC3E}">
        <p14:creationId xmlns:p14="http://schemas.microsoft.com/office/powerpoint/2010/main" val="406012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602538" y="816213"/>
            <a:ext cx="5938923" cy="3511075"/>
          </a:xfrm>
          <a:prstGeom prst="rect">
            <a:avLst/>
          </a:prstGeom>
          <a:noFill/>
          <a:ln w="9525" cap="flat" cmpd="sng">
            <a:solidFill>
              <a:schemeClr val="dk2"/>
            </a:solidFill>
            <a:prstDash val="solid"/>
            <a:round/>
            <a:headEnd type="none" w="sm" len="sm"/>
            <a:tailEnd type="none" w="sm" len="sm"/>
          </a:ln>
        </p:spPr>
      </p:pic>
      <p:sp>
        <p:nvSpPr>
          <p:cNvPr id="346" name="Shape 34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Circuit Breaker Monitoring</a:t>
            </a:r>
            <a:endParaRPr/>
          </a:p>
        </p:txBody>
      </p:sp>
    </p:spTree>
    <p:extLst>
      <p:ext uri="{BB962C8B-B14F-4D97-AF65-F5344CB8AC3E}">
        <p14:creationId xmlns:p14="http://schemas.microsoft.com/office/powerpoint/2010/main" val="3559646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80"/>
          <p:cNvSpPr txBox="1"/>
          <p:nvPr/>
        </p:nvSpPr>
        <p:spPr>
          <a:xfrm>
            <a:off x="574155" y="1647239"/>
            <a:ext cx="3136606"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3200" b="1">
                <a:solidFill>
                  <a:schemeClr val="accent2"/>
                </a:solidFill>
                <a:latin typeface="Proxima Nova Semibold"/>
                <a:ea typeface="Proxima Nova Semibold"/>
                <a:cs typeface="Proxima Nova Semibold"/>
                <a:sym typeface="Proxima Nova Semibold"/>
              </a:defRPr>
            </a:lvl1pPr>
          </a:lstStyle>
          <a:p>
            <a:r>
              <a:t>Moving to microservices? Here’s what to consider.</a:t>
            </a:r>
          </a:p>
        </p:txBody>
      </p:sp>
      <p:sp>
        <p:nvSpPr>
          <p:cNvPr id="284" name="Shape 81"/>
          <p:cNvSpPr txBox="1"/>
          <p:nvPr/>
        </p:nvSpPr>
        <p:spPr>
          <a:xfrm>
            <a:off x="3710761" y="221293"/>
            <a:ext cx="4965405" cy="4714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1800">
                <a:solidFill>
                  <a:srgbClr val="FFFFFF"/>
                </a:solidFill>
                <a:latin typeface="Proxima Nova Rg"/>
                <a:ea typeface="Proxima Nova Rg"/>
                <a:cs typeface="Proxima Nova Rg"/>
                <a:sym typeface="Proxima Nova Rg"/>
              </a:defRPr>
            </a:pPr>
            <a:r>
              <a:t>Do you have a </a:t>
            </a:r>
            <a:r>
              <a:rPr b="1"/>
              <a:t>pressing</a:t>
            </a:r>
            <a:r>
              <a:t> reason to do it?</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Can you rearrange your teams?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to decompose your monoliths?</a:t>
            </a:r>
          </a:p>
          <a:p>
            <a:pPr>
              <a:defRPr sz="800">
                <a:solidFill>
                  <a:srgbClr val="FFFFFF"/>
                </a:solidFill>
                <a:latin typeface="Proxima Nova Rg"/>
                <a:ea typeface="Proxima Nova Rg"/>
                <a:cs typeface="Proxima Nova Rg"/>
                <a:sym typeface="Proxima Nova Rg"/>
              </a:defRPr>
            </a:pPr>
            <a:endParaRPr/>
          </a:p>
          <a:p>
            <a:pPr>
              <a:defRPr sz="1800" i="1">
                <a:solidFill>
                  <a:srgbClr val="FFFFFF"/>
                </a:solidFill>
                <a:latin typeface="Proxima Nova Rg"/>
                <a:ea typeface="Proxima Nova Rg"/>
                <a:cs typeface="Proxima Nova Rg"/>
                <a:sym typeface="Proxima Nova Rg"/>
              </a:defRPr>
            </a:pPr>
            <a:r>
              <a:t>How</a:t>
            </a:r>
            <a:r>
              <a:rPr i="0"/>
              <a:t> will you decompose?</a:t>
            </a:r>
          </a:p>
          <a:p>
            <a:pPr>
              <a:defRPr sz="800">
                <a:solidFill>
                  <a:srgbClr val="FFFFFF"/>
                </a:solidFill>
                <a:latin typeface="Proxima Nova Rg"/>
                <a:ea typeface="Proxima Nova Rg"/>
                <a:cs typeface="Proxima Nova Rg"/>
                <a:sym typeface="Proxima Nova Rg"/>
              </a:defRPr>
            </a:pPr>
            <a:endParaRPr i="0"/>
          </a:p>
          <a:p>
            <a:pPr>
              <a:defRPr sz="1800">
                <a:solidFill>
                  <a:srgbClr val="FFFFFF"/>
                </a:solidFill>
                <a:latin typeface="Proxima Nova Rg"/>
                <a:ea typeface="Proxima Nova Rg"/>
                <a:cs typeface="Proxima Nova Rg"/>
                <a:sym typeface="Proxima Nova Rg"/>
              </a:defRPr>
            </a:pPr>
            <a:r>
              <a:t>Are you currently doing CI / CD?</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Is your production environment automated?</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How will you discover services at runtime?</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What can you do to prevent cascading failures?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to evolve your data platforms?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Do you need to modernize your messaging and event stream processing toolchain?</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for modern logging, monitoring?</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8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84">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8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84">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284">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8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84">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 nodeType="afterEffect">
                                  <p:stCondLst>
                                    <p:cond delay="0"/>
                                  </p:stCondLst>
                                  <p:iterate>
                                    <p:tmAbs val="0"/>
                                  </p:iterate>
                                  <p:childTnLst>
                                    <p:set>
                                      <p:cBhvr>
                                        <p:cTn id="39" fill="hold"/>
                                        <p:tgtEl>
                                          <p:spTgt spid="284">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28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 nodeType="afterEffect">
                                  <p:stCondLst>
                                    <p:cond delay="0"/>
                                  </p:stCondLst>
                                  <p:iterate>
                                    <p:tmAbs val="0"/>
                                  </p:iterate>
                                  <p:childTnLst>
                                    <p:set>
                                      <p:cBhvr>
                                        <p:cTn id="46" fill="hold"/>
                                        <p:tgtEl>
                                          <p:spTgt spid="28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iterate>
                                    <p:tmAbs val="0"/>
                                  </p:iterate>
                                  <p:childTnLst>
                                    <p:set>
                                      <p:cBhvr>
                                        <p:cTn id="50" fill="hold"/>
                                        <p:tgtEl>
                                          <p:spTgt spid="284">
                                            <p:txEl>
                                              <p:pRg st="12" end="12"/>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 nodeType="afterEffect">
                                  <p:stCondLst>
                                    <p:cond delay="0"/>
                                  </p:stCondLst>
                                  <p:iterate>
                                    <p:tmAbs val="0"/>
                                  </p:iterate>
                                  <p:childTnLst>
                                    <p:set>
                                      <p:cBhvr>
                                        <p:cTn id="53" fill="hold"/>
                                        <p:tgtEl>
                                          <p:spTgt spid="284">
                                            <p:txEl>
                                              <p:pRg st="13" end="1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iterate>
                                    <p:tmAbs val="0"/>
                                  </p:iterate>
                                  <p:childTnLst>
                                    <p:set>
                                      <p:cBhvr>
                                        <p:cTn id="57" fill="hold"/>
                                        <p:tgtEl>
                                          <p:spTgt spid="284">
                                            <p:txEl>
                                              <p:pRg st="14" end="14"/>
                                            </p:txEl>
                                          </p:spTgt>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1" nodeType="afterEffect">
                                  <p:stCondLst>
                                    <p:cond delay="0"/>
                                  </p:stCondLst>
                                  <p:iterate>
                                    <p:tmAbs val="0"/>
                                  </p:iterate>
                                  <p:childTnLst>
                                    <p:set>
                                      <p:cBhvr>
                                        <p:cTn id="60" fill="hold"/>
                                        <p:tgtEl>
                                          <p:spTgt spid="284">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iterate>
                                    <p:tmAbs val="0"/>
                                  </p:iterate>
                                  <p:childTnLst>
                                    <p:set>
                                      <p:cBhvr>
                                        <p:cTn id="64" fill="hold"/>
                                        <p:tgtEl>
                                          <p:spTgt spid="284">
                                            <p:txEl>
                                              <p:pRg st="16" end="16"/>
                                            </p:txEl>
                                          </p:spTgt>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1" nodeType="afterEffect">
                                  <p:stCondLst>
                                    <p:cond delay="0"/>
                                  </p:stCondLst>
                                  <p:iterate>
                                    <p:tmAbs val="0"/>
                                  </p:iterate>
                                  <p:childTnLst>
                                    <p:set>
                                      <p:cBhvr>
                                        <p:cTn id="67" fill="hold"/>
                                        <p:tgtEl>
                                          <p:spTgt spid="284">
                                            <p:txEl>
                                              <p:pRg st="17" end="17"/>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1" nodeType="clickEffect">
                                  <p:stCondLst>
                                    <p:cond delay="0"/>
                                  </p:stCondLst>
                                  <p:iterate>
                                    <p:tmAbs val="0"/>
                                  </p:iterate>
                                  <p:childTnLst>
                                    <p:set>
                                      <p:cBhvr>
                                        <p:cTn id="71" fill="hold"/>
                                        <p:tgtEl>
                                          <p:spTgt spid="284">
                                            <p:txEl>
                                              <p:pRg st="18" end="18"/>
                                            </p:txEl>
                                          </p:spTgt>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 nodeType="afterEffect">
                                  <p:stCondLst>
                                    <p:cond delay="0"/>
                                  </p:stCondLst>
                                  <p:iterate>
                                    <p:tmAbs val="0"/>
                                  </p:iterate>
                                  <p:childTnLst>
                                    <p:set>
                                      <p:cBhvr>
                                        <p:cTn id="74" fill="hold"/>
                                        <p:tgtEl>
                                          <p:spTgt spid="284">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iterate>
                                    <p:tmAbs val="0"/>
                                  </p:iterate>
                                  <p:childTnLst>
                                    <p:set>
                                      <p:cBhvr>
                                        <p:cTn id="78" fill="hold"/>
                                        <p:tgtEl>
                                          <p:spTgt spid="28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1" build="p" bldLvl="5"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Example Dashboard</a:t>
            </a:r>
            <a:endParaRPr/>
          </a:p>
        </p:txBody>
      </p:sp>
      <p:pic>
        <p:nvPicPr>
          <p:cNvPr id="352" name="Shape 352"/>
          <p:cNvPicPr preferRelativeResize="0"/>
          <p:nvPr/>
        </p:nvPicPr>
        <p:blipFill>
          <a:blip r:embed="rId3">
            <a:alphaModFix/>
          </a:blip>
          <a:stretch>
            <a:fillRect/>
          </a:stretch>
        </p:blipFill>
        <p:spPr>
          <a:xfrm>
            <a:off x="1385442" y="711650"/>
            <a:ext cx="6373115" cy="405085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1764224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Service Discovery</a:t>
            </a:r>
            <a:endParaRPr sz="3600" b="1"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2386471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General Concept</a:t>
            </a:r>
            <a:endParaRPr/>
          </a:p>
        </p:txBody>
      </p:sp>
      <p:pic>
        <p:nvPicPr>
          <p:cNvPr id="371" name="Shape 371"/>
          <p:cNvPicPr preferRelativeResize="0"/>
          <p:nvPr/>
        </p:nvPicPr>
        <p:blipFill>
          <a:blip r:embed="rId3">
            <a:alphaModFix/>
          </a:blip>
          <a:stretch>
            <a:fillRect/>
          </a:stretch>
        </p:blipFill>
        <p:spPr>
          <a:xfrm>
            <a:off x="1241538" y="685800"/>
            <a:ext cx="6660924" cy="4077651"/>
          </a:xfrm>
          <a:prstGeom prst="rect">
            <a:avLst/>
          </a:prstGeom>
          <a:noFill/>
          <a:ln>
            <a:noFill/>
          </a:ln>
        </p:spPr>
      </p:pic>
    </p:spTree>
    <p:extLst>
      <p:ext uri="{BB962C8B-B14F-4D97-AF65-F5344CB8AC3E}">
        <p14:creationId xmlns:p14="http://schemas.microsoft.com/office/powerpoint/2010/main" val="29829725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The Eureka Dashboard</a:t>
            </a:r>
            <a:endParaRPr/>
          </a:p>
        </p:txBody>
      </p:sp>
      <p:pic>
        <p:nvPicPr>
          <p:cNvPr id="411" name="Shape 411"/>
          <p:cNvPicPr preferRelativeResize="0"/>
          <p:nvPr/>
        </p:nvPicPr>
        <p:blipFill>
          <a:blip r:embed="rId3">
            <a:alphaModFix/>
          </a:blip>
          <a:stretch>
            <a:fillRect/>
          </a:stretch>
        </p:blipFill>
        <p:spPr>
          <a:xfrm>
            <a:off x="945062" y="711650"/>
            <a:ext cx="7253875" cy="4127049"/>
          </a:xfrm>
          <a:prstGeom prst="rect">
            <a:avLst/>
          </a:prstGeom>
          <a:noFill/>
          <a:ln>
            <a:noFill/>
          </a:ln>
        </p:spPr>
      </p:pic>
    </p:spTree>
    <p:extLst>
      <p:ext uri="{BB962C8B-B14F-4D97-AF65-F5344CB8AC3E}">
        <p14:creationId xmlns:p14="http://schemas.microsoft.com/office/powerpoint/2010/main" val="1111784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Eureka Lookup Example</a:t>
            </a:r>
            <a:endParaRPr/>
          </a:p>
        </p:txBody>
      </p:sp>
      <p:sp>
        <p:nvSpPr>
          <p:cNvPr id="438" name="Shape 43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439" name="Shape 439"/>
          <p:cNvPicPr preferRelativeResize="0"/>
          <p:nvPr/>
        </p:nvPicPr>
        <p:blipFill>
          <a:blip r:embed="rId3">
            <a:alphaModFix/>
          </a:blip>
          <a:stretch>
            <a:fillRect/>
          </a:stretch>
        </p:blipFill>
        <p:spPr>
          <a:xfrm>
            <a:off x="295576" y="1454400"/>
            <a:ext cx="8552849" cy="2090225"/>
          </a:xfrm>
          <a:prstGeom prst="rect">
            <a:avLst/>
          </a:prstGeom>
          <a:noFill/>
          <a:ln>
            <a:noFill/>
          </a:ln>
        </p:spPr>
      </p:pic>
    </p:spTree>
    <p:extLst>
      <p:ext uri="{BB962C8B-B14F-4D97-AF65-F5344CB8AC3E}">
        <p14:creationId xmlns:p14="http://schemas.microsoft.com/office/powerpoint/2010/main" val="11684516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Spring Cloud Config</a:t>
            </a:r>
            <a:endParaRPr sz="3600" b="1"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3713361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65" name="Shape 46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Config Server - Main Concepts</a:t>
            </a:r>
            <a:endParaRPr/>
          </a:p>
        </p:txBody>
      </p:sp>
      <p:sp>
        <p:nvSpPr>
          <p:cNvPr id="466" name="Shape 46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b="1" dirty="0">
                <a:solidFill>
                  <a:srgbClr val="000000"/>
                </a:solidFill>
              </a:rPr>
              <a:t>Externalization</a:t>
            </a:r>
            <a:r>
              <a:rPr lang="en-GB" sz="1900" dirty="0">
                <a:solidFill>
                  <a:srgbClr val="000000"/>
                </a:solidFill>
              </a:rPr>
              <a:t> of configuration (outside the application</a:t>
            </a:r>
            <a:r>
              <a:rPr lang="en-GB" sz="1900" dirty="0" smtClean="0">
                <a:solidFill>
                  <a:srgbClr val="000000"/>
                </a:solidFill>
              </a:rPr>
              <a:t>)</a:t>
            </a:r>
            <a:br>
              <a:rPr lang="en-GB" sz="1900" dirty="0" smtClean="0">
                <a:solidFill>
                  <a:srgbClr val="000000"/>
                </a:solidFill>
              </a:rPr>
            </a:br>
            <a:endParaRPr sz="1900" dirty="0">
              <a:solidFill>
                <a:srgbClr val="000000"/>
              </a:solidFill>
            </a:endParaRPr>
          </a:p>
          <a:p>
            <a:pPr marL="457200" lvl="0" indent="-349250" rtl="0">
              <a:spcBef>
                <a:spcPts val="0"/>
              </a:spcBef>
              <a:spcAft>
                <a:spcPts val="0"/>
              </a:spcAft>
              <a:buClr>
                <a:srgbClr val="73758F"/>
              </a:buClr>
              <a:buSzPts val="1900"/>
              <a:buChar char="●"/>
            </a:pPr>
            <a:r>
              <a:rPr lang="en-GB" sz="1900" b="1" dirty="0">
                <a:solidFill>
                  <a:srgbClr val="000000"/>
                </a:solidFill>
              </a:rPr>
              <a:t>Centralization</a:t>
            </a:r>
            <a:r>
              <a:rPr lang="en-GB" sz="1900" dirty="0">
                <a:solidFill>
                  <a:srgbClr val="000000"/>
                </a:solidFill>
              </a:rPr>
              <a:t> of configuration information for multiple services and </a:t>
            </a:r>
            <a:r>
              <a:rPr lang="en-GB" sz="1900" dirty="0" smtClean="0">
                <a:solidFill>
                  <a:srgbClr val="000000"/>
                </a:solidFill>
              </a:rPr>
              <a:t>environments</a:t>
            </a:r>
            <a:br>
              <a:rPr lang="en-GB" sz="1900" dirty="0" smtClean="0">
                <a:solidFill>
                  <a:srgbClr val="000000"/>
                </a:solidFill>
              </a:rPr>
            </a:br>
            <a:endParaRPr sz="19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Configuration </a:t>
            </a:r>
            <a:r>
              <a:rPr lang="en-GB" sz="1900" i="1" dirty="0">
                <a:solidFill>
                  <a:srgbClr val="000000"/>
                </a:solidFill>
              </a:rPr>
              <a:t>as a service</a:t>
            </a:r>
            <a:endParaRPr sz="1900" i="1" dirty="0">
              <a:solidFill>
                <a:srgbClr val="000000"/>
              </a:solidFill>
            </a:endParaRPr>
          </a:p>
          <a:p>
            <a:pPr marL="914400" lvl="1" indent="-349250" rtl="0">
              <a:spcBef>
                <a:spcPts val="0"/>
              </a:spcBef>
              <a:spcAft>
                <a:spcPts val="0"/>
              </a:spcAft>
              <a:buClr>
                <a:srgbClr val="73758F"/>
              </a:buClr>
              <a:buSzPts val="1900"/>
              <a:buChar char="○"/>
            </a:pPr>
            <a:r>
              <a:rPr lang="en-GB" sz="1900" dirty="0">
                <a:solidFill>
                  <a:srgbClr val="000000"/>
                </a:solidFill>
              </a:rPr>
              <a:t>i.e. </a:t>
            </a:r>
            <a:r>
              <a:rPr lang="en-GB" sz="1900" b="1" dirty="0">
                <a:solidFill>
                  <a:srgbClr val="000000"/>
                </a:solidFill>
              </a:rPr>
              <a:t>HTTP/REST endpoints</a:t>
            </a:r>
            <a:r>
              <a:rPr lang="en-GB" sz="1900" dirty="0">
                <a:solidFill>
                  <a:srgbClr val="000000"/>
                </a:solidFill>
              </a:rPr>
              <a:t> for reading application configuration</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9809551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Shape 525"/>
          <p:cNvPicPr preferRelativeResize="0"/>
          <p:nvPr/>
        </p:nvPicPr>
        <p:blipFill>
          <a:blip r:embed="rId3">
            <a:alphaModFix/>
          </a:blip>
          <a:stretch>
            <a:fillRect/>
          </a:stretch>
        </p:blipFill>
        <p:spPr>
          <a:xfrm>
            <a:off x="2312519" y="152400"/>
            <a:ext cx="4518962" cy="4838700"/>
          </a:xfrm>
          <a:prstGeom prst="rect">
            <a:avLst/>
          </a:prstGeom>
          <a:noFill/>
          <a:ln>
            <a:noFill/>
          </a:ln>
        </p:spPr>
      </p:pic>
    </p:spTree>
    <p:extLst>
      <p:ext uri="{BB962C8B-B14F-4D97-AF65-F5344CB8AC3E}">
        <p14:creationId xmlns:p14="http://schemas.microsoft.com/office/powerpoint/2010/main" val="6682902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72" name="Shape 4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Design</a:t>
            </a:r>
            <a:endParaRPr/>
          </a:p>
        </p:txBody>
      </p:sp>
      <p:sp>
        <p:nvSpPr>
          <p:cNvPr id="473" name="Shape 473"/>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dirty="0">
                <a:solidFill>
                  <a:srgbClr val="000000"/>
                </a:solidFill>
              </a:rPr>
              <a:t>Notion of a "</a:t>
            </a:r>
            <a:r>
              <a:rPr lang="en-GB" sz="1900" b="1" dirty="0">
                <a:solidFill>
                  <a:srgbClr val="000000"/>
                </a:solidFill>
              </a:rPr>
              <a:t>backend</a:t>
            </a:r>
            <a:r>
              <a:rPr lang="en-GB" sz="1900" dirty="0">
                <a:solidFill>
                  <a:srgbClr val="000000"/>
                </a:solidFill>
              </a:rPr>
              <a:t>" where configuration files are </a:t>
            </a:r>
            <a:r>
              <a:rPr lang="en-GB" sz="1900" dirty="0" smtClean="0">
                <a:solidFill>
                  <a:srgbClr val="000000"/>
                </a:solidFill>
              </a:rPr>
              <a:t>stored</a:t>
            </a:r>
            <a:br>
              <a:rPr lang="en-GB" sz="1900" dirty="0" smtClean="0">
                <a:solidFill>
                  <a:srgbClr val="000000"/>
                </a:solidFill>
              </a:rPr>
            </a:b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err="1">
                <a:solidFill>
                  <a:srgbClr val="000000"/>
                </a:solidFill>
              </a:rPr>
              <a:t>Config</a:t>
            </a:r>
            <a:r>
              <a:rPr lang="en-GB" sz="1900" dirty="0">
                <a:solidFill>
                  <a:srgbClr val="000000"/>
                </a:solidFill>
              </a:rPr>
              <a:t> server reads configurations from the back-end and exposes HTTP </a:t>
            </a:r>
            <a:r>
              <a:rPr lang="en-GB" sz="1900" b="1" dirty="0">
                <a:solidFill>
                  <a:srgbClr val="000000"/>
                </a:solidFill>
              </a:rPr>
              <a:t>REST endpoints</a:t>
            </a:r>
            <a:r>
              <a:rPr lang="en-GB" sz="1900" dirty="0">
                <a:solidFill>
                  <a:srgbClr val="000000"/>
                </a:solidFill>
              </a:rPr>
              <a:t> for applications to </a:t>
            </a:r>
            <a:r>
              <a:rPr lang="en-GB" sz="1900" dirty="0" smtClean="0">
                <a:solidFill>
                  <a:srgbClr val="000000"/>
                </a:solidFill>
              </a:rPr>
              <a:t>consume</a:t>
            </a:r>
            <a:br>
              <a:rPr lang="en-GB" sz="1900" dirty="0" smtClean="0">
                <a:solidFill>
                  <a:srgbClr val="000000"/>
                </a:solidFill>
              </a:rPr>
            </a:b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b="1" dirty="0">
                <a:solidFill>
                  <a:srgbClr val="000000"/>
                </a:solidFill>
              </a:rPr>
              <a:t>Conventions</a:t>
            </a:r>
            <a:r>
              <a:rPr lang="en-GB" sz="1900" dirty="0">
                <a:solidFill>
                  <a:srgbClr val="000000"/>
                </a:solidFill>
              </a:rPr>
              <a:t>: how files and REST endpoints are named make it easy to expose configuration for different applications in different environments</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484324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79" name="Shape 479"/>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Backends</a:t>
            </a:r>
            <a:endParaRPr/>
          </a:p>
        </p:txBody>
      </p:sp>
      <p:sp>
        <p:nvSpPr>
          <p:cNvPr id="480" name="Shape 480"/>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dirty="0">
                <a:solidFill>
                  <a:srgbClr val="000000"/>
                </a:solidFill>
              </a:rPr>
              <a:t>Supports multiple types of </a:t>
            </a:r>
            <a:r>
              <a:rPr lang="en-GB" sz="1900" dirty="0" err="1">
                <a:solidFill>
                  <a:srgbClr val="000000"/>
                </a:solidFill>
              </a:rPr>
              <a:t>backends</a:t>
            </a:r>
            <a:endParaRPr sz="1900" dirty="0">
              <a:solidFill>
                <a:srgbClr val="000000"/>
              </a:solidFill>
            </a:endParaRPr>
          </a:p>
          <a:p>
            <a:pPr lvl="1" indent="-349250">
              <a:buClr>
                <a:srgbClr val="73758F"/>
              </a:buClr>
              <a:buSzPts val="1900"/>
              <a:buChar char="●"/>
            </a:pPr>
            <a:r>
              <a:rPr lang="en-GB" sz="1500" dirty="0" smtClean="0">
                <a:solidFill>
                  <a:srgbClr val="000000"/>
                </a:solidFill>
              </a:rPr>
              <a:t>Git</a:t>
            </a:r>
            <a:r>
              <a:rPr lang="en-GB" sz="1500" dirty="0">
                <a:solidFill>
                  <a:srgbClr val="000000"/>
                </a:solidFill>
              </a:rPr>
              <a:t>, </a:t>
            </a:r>
            <a:endParaRPr lang="en-GB" sz="1500" dirty="0" smtClean="0">
              <a:solidFill>
                <a:srgbClr val="000000"/>
              </a:solidFill>
            </a:endParaRPr>
          </a:p>
          <a:p>
            <a:pPr lvl="1" indent="-349250">
              <a:buClr>
                <a:srgbClr val="73758F"/>
              </a:buClr>
              <a:buSzPts val="1900"/>
              <a:buChar char="●"/>
            </a:pPr>
            <a:r>
              <a:rPr lang="en-GB" sz="1500" dirty="0" smtClean="0">
                <a:solidFill>
                  <a:srgbClr val="000000"/>
                </a:solidFill>
              </a:rPr>
              <a:t>Subversion</a:t>
            </a:r>
            <a:r>
              <a:rPr lang="en-GB" sz="1500" dirty="0">
                <a:solidFill>
                  <a:srgbClr val="000000"/>
                </a:solidFill>
              </a:rPr>
              <a:t>, </a:t>
            </a:r>
            <a:endParaRPr lang="en-GB" sz="1500" dirty="0" smtClean="0">
              <a:solidFill>
                <a:srgbClr val="000000"/>
              </a:solidFill>
            </a:endParaRPr>
          </a:p>
          <a:p>
            <a:pPr lvl="1" indent="-349250">
              <a:buClr>
                <a:srgbClr val="73758F"/>
              </a:buClr>
              <a:buSzPts val="1900"/>
              <a:buChar char="●"/>
            </a:pPr>
            <a:r>
              <a:rPr lang="en-GB" sz="1500" dirty="0" err="1" smtClean="0">
                <a:solidFill>
                  <a:srgbClr val="000000"/>
                </a:solidFill>
              </a:rPr>
              <a:t>HashiCorp</a:t>
            </a:r>
            <a:r>
              <a:rPr lang="en-GB" sz="1500" dirty="0" smtClean="0">
                <a:solidFill>
                  <a:srgbClr val="000000"/>
                </a:solidFill>
              </a:rPr>
              <a:t> </a:t>
            </a:r>
            <a:r>
              <a:rPr lang="en-GB" sz="1500" dirty="0">
                <a:solidFill>
                  <a:srgbClr val="000000"/>
                </a:solidFill>
              </a:rPr>
              <a:t>Vault, </a:t>
            </a:r>
            <a:endParaRPr lang="en-GB" sz="1500" dirty="0" smtClean="0">
              <a:solidFill>
                <a:srgbClr val="000000"/>
              </a:solidFill>
            </a:endParaRPr>
          </a:p>
          <a:p>
            <a:pPr lvl="1" indent="-349250">
              <a:buClr>
                <a:srgbClr val="73758F"/>
              </a:buClr>
              <a:buSzPts val="1900"/>
              <a:buChar char="●"/>
            </a:pPr>
            <a:r>
              <a:rPr lang="en-GB" sz="1500" dirty="0" smtClean="0">
                <a:solidFill>
                  <a:srgbClr val="000000"/>
                </a:solidFill>
              </a:rPr>
              <a:t>File </a:t>
            </a:r>
            <a:r>
              <a:rPr lang="en-GB" sz="1500" dirty="0">
                <a:solidFill>
                  <a:srgbClr val="000000"/>
                </a:solidFill>
              </a:rPr>
              <a:t>System, </a:t>
            </a:r>
            <a:endParaRPr lang="en-GB" sz="1500" dirty="0" smtClean="0">
              <a:solidFill>
                <a:srgbClr val="000000"/>
              </a:solidFill>
            </a:endParaRPr>
          </a:p>
          <a:p>
            <a:pPr lvl="1" indent="-349250">
              <a:buClr>
                <a:srgbClr val="73758F"/>
              </a:buClr>
              <a:buSzPts val="1900"/>
              <a:buChar char="●"/>
            </a:pPr>
            <a:r>
              <a:rPr lang="en-GB" sz="1500" dirty="0" smtClean="0">
                <a:solidFill>
                  <a:srgbClr val="000000"/>
                </a:solidFill>
              </a:rPr>
              <a:t>JDBC</a:t>
            </a:r>
            <a:br>
              <a:rPr lang="en-GB" sz="1500" dirty="0" smtClean="0">
                <a:solidFill>
                  <a:srgbClr val="000000"/>
                </a:solidFill>
              </a:rPr>
            </a:br>
            <a:endParaRPr sz="15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Also supports a composite of </a:t>
            </a:r>
            <a:r>
              <a:rPr lang="en-GB" sz="1900" dirty="0" err="1">
                <a:solidFill>
                  <a:srgbClr val="000000"/>
                </a:solidFill>
              </a:rPr>
              <a:t>backends</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3762111864"/>
      </p:ext>
    </p:extLst>
  </p:cSld>
  <p:clrMapOvr>
    <a:masterClrMapping/>
  </p:clrMapOvr>
</p:sld>
</file>

<file path=ppt/theme/theme1.xml><?xml version="1.0" encoding="utf-8"?>
<a:theme xmlns:a="http://schemas.openxmlformats.org/drawingml/2006/main"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TotalTime>
  <Words>7106</Words>
  <Application>Microsoft Macintosh PowerPoint</Application>
  <PresentationFormat>On-screen Show (16:9)</PresentationFormat>
  <Paragraphs>1146</Paragraphs>
  <Slides>110</Slides>
  <Notes>105</Notes>
  <HiddenSlides>3</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1_Pivotal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Pivotal Cloud Foundry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Opportunities</vt:lpstr>
      <vt:lpstr>Spring Boot Popularity</vt:lpstr>
      <vt:lpstr>PowerPoint Presentation</vt:lpstr>
      <vt:lpstr>Spring Boot 101 </vt:lpstr>
      <vt:lpstr>Spring Packaging</vt:lpstr>
      <vt:lpstr>What We Will Cover</vt:lpstr>
      <vt:lpstr>Challenges with Traditional Apps &amp; Infrastructure</vt:lpstr>
      <vt:lpstr>Spring Boot Primary Goals</vt:lpstr>
      <vt:lpstr>Cloud-Native Building Blocks</vt:lpstr>
      <vt:lpstr>PowerPoint Presentation</vt:lpstr>
      <vt:lpstr>PowerPoint Presentation</vt:lpstr>
      <vt:lpstr>Recap</vt:lpstr>
      <vt:lpstr>The Basics of Spring Boot</vt:lpstr>
      <vt:lpstr>Getting Started: How Easy Is It?</vt:lpstr>
      <vt:lpstr>Getting Started: How Easy Is It?</vt:lpstr>
      <vt:lpstr>Spring Initializr Alternative Clients</vt:lpstr>
      <vt:lpstr>Skeleton Application</vt:lpstr>
      <vt:lpstr>Dependency Management</vt:lpstr>
      <vt:lpstr>Dependency Management</vt:lpstr>
      <vt:lpstr>Feature-Specific Starters</vt:lpstr>
      <vt:lpstr>Feature-Specific Starters</vt:lpstr>
      <vt:lpstr>Spring Boot Starters for Azure </vt:lpstr>
      <vt:lpstr>Skeleton Code - Ready to Run</vt:lpstr>
      <vt:lpstr>Skeleton Code - Ready to Test</vt:lpstr>
      <vt:lpstr>Run it!</vt:lpstr>
      <vt:lpstr>Default Error Handling</vt:lpstr>
      <vt:lpstr>Strong Opinions Weakly Held</vt:lpstr>
      <vt:lpstr>Run it!</vt:lpstr>
      <vt:lpstr>Spring Boot Hello World Web App</vt:lpstr>
      <vt:lpstr>Spring Boot Hello World Web App</vt:lpstr>
      <vt:lpstr>What Happened?</vt:lpstr>
      <vt:lpstr>Remember</vt:lpstr>
      <vt:lpstr>Actuator</vt:lpstr>
      <vt:lpstr>Actuator Information- Types</vt:lpstr>
      <vt:lpstr>/metrics</vt:lpstr>
      <vt:lpstr>Auto-Configured Health Indicators</vt:lpstr>
      <vt:lpstr>/health</vt:lpstr>
      <vt:lpstr>Custom Health Indicator</vt:lpstr>
      <vt:lpstr>Spring Profiles</vt:lpstr>
      <vt:lpstr>Questions?</vt:lpstr>
      <vt:lpstr>Spring Cloud Services</vt:lpstr>
      <vt:lpstr>Introducing Spring Cloud Services</vt:lpstr>
      <vt:lpstr>Spring Cloud ….leverages</vt:lpstr>
      <vt:lpstr>Cloud Foundry Marketplace</vt:lpstr>
      <vt:lpstr>Why Microservices?</vt:lpstr>
      <vt:lpstr>What’s Harder with Microservices?</vt:lpstr>
      <vt:lpstr>What’s Harder with Microservices?</vt:lpstr>
      <vt:lpstr>Challenges of Distributed Systems</vt:lpstr>
      <vt:lpstr>Cloud-Native Building Blocks</vt:lpstr>
      <vt:lpstr>Spring Cloud Services</vt:lpstr>
      <vt:lpstr>Circuit Breakers</vt:lpstr>
      <vt:lpstr>Hystrix</vt:lpstr>
      <vt:lpstr>Service Dependency Scenario</vt:lpstr>
      <vt:lpstr>Failing Dependency</vt:lpstr>
      <vt:lpstr>Failure Cascades to Caller</vt:lpstr>
      <vt:lpstr>Application Protected with Hystrix</vt:lpstr>
      <vt:lpstr>PowerPoint Presentation</vt:lpstr>
      <vt:lpstr>Annotating a Service Call</vt:lpstr>
      <vt:lpstr>Circuit Breaker Monitoring</vt:lpstr>
      <vt:lpstr>Example Dashboard</vt:lpstr>
      <vt:lpstr>Service Discovery</vt:lpstr>
      <vt:lpstr>General Concept</vt:lpstr>
      <vt:lpstr>The Eureka Dashboard</vt:lpstr>
      <vt:lpstr>Eureka Lookup Example</vt:lpstr>
      <vt:lpstr>Spring Cloud Config</vt:lpstr>
      <vt:lpstr>Config Server - Main Concepts</vt:lpstr>
      <vt:lpstr>PowerPoint Presentation</vt:lpstr>
      <vt:lpstr>Design</vt:lpstr>
      <vt:lpstr>Backends</vt:lpstr>
      <vt:lpstr>Backend File Naming</vt:lpstr>
      <vt:lpstr>Server-Side Configuration</vt:lpstr>
      <vt:lpstr>Example</vt:lpstr>
      <vt:lpstr>Spring Cloud Bus</vt:lpstr>
      <vt:lpstr>Config Server and Spring Cloud Bus</vt:lpstr>
      <vt:lpstr>Benefits of Config Server</vt:lpstr>
      <vt:lpstr>Recap</vt:lpstr>
      <vt:lpstr>Spring Cloud Services, Connectors, Integrations</vt:lpstr>
      <vt:lpstr>Questions?</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 Gunter</cp:lastModifiedBy>
  <cp:revision>4</cp:revision>
  <dcterms:modified xsi:type="dcterms:W3CDTF">2018-04-27T02:59:45Z</dcterms:modified>
</cp:coreProperties>
</file>